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6" r:id="rId2"/>
    <p:sldId id="257" r:id="rId3"/>
    <p:sldId id="258" r:id="rId4"/>
    <p:sldId id="297" r:id="rId5"/>
    <p:sldId id="295" r:id="rId6"/>
    <p:sldId id="265" r:id="rId7"/>
    <p:sldId id="287" r:id="rId8"/>
    <p:sldId id="261" r:id="rId9"/>
    <p:sldId id="280" r:id="rId10"/>
    <p:sldId id="281" r:id="rId11"/>
    <p:sldId id="292" r:id="rId12"/>
    <p:sldId id="263" r:id="rId13"/>
    <p:sldId id="264" r:id="rId14"/>
    <p:sldId id="266" r:id="rId15"/>
    <p:sldId id="284" r:id="rId16"/>
    <p:sldId id="285" r:id="rId17"/>
    <p:sldId id="286" r:id="rId18"/>
    <p:sldId id="294" r:id="rId19"/>
    <p:sldId id="282" r:id="rId20"/>
    <p:sldId id="298" r:id="rId21"/>
    <p:sldId id="268" r:id="rId22"/>
    <p:sldId id="275" r:id="rId23"/>
    <p:sldId id="276" r:id="rId24"/>
    <p:sldId id="288" r:id="rId25"/>
    <p:sldId id="271" r:id="rId26"/>
    <p:sldId id="272" r:id="rId27"/>
    <p:sldId id="279" r:id="rId28"/>
    <p:sldId id="283" r:id="rId29"/>
    <p:sldId id="277" r:id="rId30"/>
    <p:sldId id="278" r:id="rId31"/>
    <p:sldId id="293" r:id="rId32"/>
    <p:sldId id="273" r:id="rId33"/>
    <p:sldId id="299" r:id="rId34"/>
    <p:sldId id="269" r:id="rId35"/>
    <p:sldId id="289" r:id="rId36"/>
    <p:sldId id="304" r:id="rId37"/>
    <p:sldId id="300" r:id="rId38"/>
    <p:sldId id="303" r:id="rId39"/>
    <p:sldId id="301" r:id="rId40"/>
    <p:sldId id="302" r:id="rId41"/>
    <p:sldId id="307" r:id="rId42"/>
    <p:sldId id="306" r:id="rId43"/>
    <p:sldId id="305" r:id="rId4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62"/>
    <a:srgbClr val="FFCF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26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emf"/><Relationship Id="rId2" Type="http://schemas.openxmlformats.org/officeDocument/2006/relationships/image" Target="../media/image10.e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92.emf"/><Relationship Id="rId1" Type="http://schemas.openxmlformats.org/officeDocument/2006/relationships/image" Target="../media/image91.emf"/><Relationship Id="rId4" Type="http://schemas.openxmlformats.org/officeDocument/2006/relationships/image" Target="../media/image94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7" Type="http://schemas.openxmlformats.org/officeDocument/2006/relationships/image" Target="../media/image78.emf"/><Relationship Id="rId2" Type="http://schemas.openxmlformats.org/officeDocument/2006/relationships/image" Target="../media/image73.emf"/><Relationship Id="rId1" Type="http://schemas.openxmlformats.org/officeDocument/2006/relationships/image" Target="../media/image72.emf"/><Relationship Id="rId6" Type="http://schemas.openxmlformats.org/officeDocument/2006/relationships/image" Target="../media/image77.emf"/><Relationship Id="rId5" Type="http://schemas.openxmlformats.org/officeDocument/2006/relationships/image" Target="../media/image76.emf"/><Relationship Id="rId4" Type="http://schemas.openxmlformats.org/officeDocument/2006/relationships/image" Target="../media/image75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emf"/><Relationship Id="rId3" Type="http://schemas.openxmlformats.org/officeDocument/2006/relationships/image" Target="../media/image100.emf"/><Relationship Id="rId7" Type="http://schemas.openxmlformats.org/officeDocument/2006/relationships/image" Target="../media/image104.emf"/><Relationship Id="rId2" Type="http://schemas.openxmlformats.org/officeDocument/2006/relationships/image" Target="../media/image99.emf"/><Relationship Id="rId1" Type="http://schemas.openxmlformats.org/officeDocument/2006/relationships/image" Target="../media/image98.emf"/><Relationship Id="rId6" Type="http://schemas.openxmlformats.org/officeDocument/2006/relationships/image" Target="../media/image103.emf"/><Relationship Id="rId5" Type="http://schemas.openxmlformats.org/officeDocument/2006/relationships/image" Target="../media/image102.emf"/><Relationship Id="rId10" Type="http://schemas.openxmlformats.org/officeDocument/2006/relationships/image" Target="../media/image107.emf"/><Relationship Id="rId4" Type="http://schemas.openxmlformats.org/officeDocument/2006/relationships/image" Target="../media/image101.emf"/><Relationship Id="rId9" Type="http://schemas.openxmlformats.org/officeDocument/2006/relationships/image" Target="../media/image106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wmf"/><Relationship Id="rId6" Type="http://schemas.openxmlformats.org/officeDocument/2006/relationships/image" Target="../media/image113.wmf"/><Relationship Id="rId5" Type="http://schemas.openxmlformats.org/officeDocument/2006/relationships/image" Target="../media/image112.wmf"/><Relationship Id="rId4" Type="http://schemas.openxmlformats.org/officeDocument/2006/relationships/image" Target="../media/image11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8.emf"/><Relationship Id="rId4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e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3" Type="http://schemas.openxmlformats.org/officeDocument/2006/relationships/image" Target="../media/image39.emf"/><Relationship Id="rId7" Type="http://schemas.openxmlformats.org/officeDocument/2006/relationships/image" Target="../media/image43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emf"/><Relationship Id="rId3" Type="http://schemas.openxmlformats.org/officeDocument/2006/relationships/image" Target="../media/image49.emf"/><Relationship Id="rId7" Type="http://schemas.openxmlformats.org/officeDocument/2006/relationships/image" Target="../media/image53.emf"/><Relationship Id="rId2" Type="http://schemas.openxmlformats.org/officeDocument/2006/relationships/image" Target="../media/image48.wmf"/><Relationship Id="rId1" Type="http://schemas.openxmlformats.org/officeDocument/2006/relationships/image" Target="../media/image47.emf"/><Relationship Id="rId6" Type="http://schemas.openxmlformats.org/officeDocument/2006/relationships/image" Target="../media/image52.emf"/><Relationship Id="rId11" Type="http://schemas.openxmlformats.org/officeDocument/2006/relationships/image" Target="../media/image57.emf"/><Relationship Id="rId5" Type="http://schemas.openxmlformats.org/officeDocument/2006/relationships/image" Target="../media/image51.emf"/><Relationship Id="rId10" Type="http://schemas.openxmlformats.org/officeDocument/2006/relationships/image" Target="../media/image56.emf"/><Relationship Id="rId4" Type="http://schemas.openxmlformats.org/officeDocument/2006/relationships/image" Target="../media/image50.emf"/><Relationship Id="rId9" Type="http://schemas.openxmlformats.org/officeDocument/2006/relationships/image" Target="../media/image55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7" Type="http://schemas.openxmlformats.org/officeDocument/2006/relationships/image" Target="../media/image78.emf"/><Relationship Id="rId2" Type="http://schemas.openxmlformats.org/officeDocument/2006/relationships/image" Target="../media/image73.emf"/><Relationship Id="rId1" Type="http://schemas.openxmlformats.org/officeDocument/2006/relationships/image" Target="../media/image72.emf"/><Relationship Id="rId6" Type="http://schemas.openxmlformats.org/officeDocument/2006/relationships/image" Target="../media/image77.emf"/><Relationship Id="rId5" Type="http://schemas.openxmlformats.org/officeDocument/2006/relationships/image" Target="../media/image76.emf"/><Relationship Id="rId4" Type="http://schemas.openxmlformats.org/officeDocument/2006/relationships/image" Target="../media/image75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image" Target="../media/image81.emf"/><Relationship Id="rId7" Type="http://schemas.openxmlformats.org/officeDocument/2006/relationships/image" Target="../media/image85.wmf"/><Relationship Id="rId2" Type="http://schemas.openxmlformats.org/officeDocument/2006/relationships/image" Target="../media/image80.emf"/><Relationship Id="rId1" Type="http://schemas.openxmlformats.org/officeDocument/2006/relationships/image" Target="../media/image79.emf"/><Relationship Id="rId6" Type="http://schemas.openxmlformats.org/officeDocument/2006/relationships/image" Target="../media/image84.wmf"/><Relationship Id="rId5" Type="http://schemas.openxmlformats.org/officeDocument/2006/relationships/image" Target="../media/image83.wmf"/><Relationship Id="rId4" Type="http://schemas.openxmlformats.org/officeDocument/2006/relationships/image" Target="../media/image8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BB173-474E-4EF9-92F7-A00639D1DFC2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18C29-9540-4332-9170-F4E9274F4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393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6155F-F5A5-43AF-A934-900D21E3DFDA}" type="datetime1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1C861A-EAA0-4C69-924C-2AE4FEF67076}"/>
              </a:ext>
            </a:extLst>
          </p:cNvPr>
          <p:cNvSpPr/>
          <p:nvPr userDrawn="1"/>
        </p:nvSpPr>
        <p:spPr>
          <a:xfrm>
            <a:off x="0" y="-1"/>
            <a:ext cx="9144000" cy="914400"/>
          </a:xfrm>
          <a:prstGeom prst="rect">
            <a:avLst/>
          </a:prstGeom>
          <a:solidFill>
            <a:srgbClr val="00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C2811FA-710D-41F6-9A3D-DCC91C1610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077" y="216414"/>
            <a:ext cx="3745546" cy="48157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8401C44-D367-471F-900A-1814D829559B}"/>
              </a:ext>
            </a:extLst>
          </p:cNvPr>
          <p:cNvSpPr/>
          <p:nvPr userDrawn="1"/>
        </p:nvSpPr>
        <p:spPr>
          <a:xfrm>
            <a:off x="0" y="6721476"/>
            <a:ext cx="9144000" cy="182880"/>
          </a:xfrm>
          <a:prstGeom prst="rect">
            <a:avLst/>
          </a:prstGeom>
          <a:solidFill>
            <a:srgbClr val="00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6959FD6-CE92-4D8C-A4B3-D762C00AE13C}"/>
              </a:ext>
            </a:extLst>
          </p:cNvPr>
          <p:cNvCxnSpPr/>
          <p:nvPr userDrawn="1"/>
        </p:nvCxnSpPr>
        <p:spPr>
          <a:xfrm>
            <a:off x="0" y="9785"/>
            <a:ext cx="9144000" cy="0"/>
          </a:xfrm>
          <a:prstGeom prst="line">
            <a:avLst/>
          </a:prstGeom>
          <a:ln w="19050">
            <a:solidFill>
              <a:srgbClr val="FFCF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848D47-7B3A-4679-AC05-AC73B44CEFBB}"/>
              </a:ext>
            </a:extLst>
          </p:cNvPr>
          <p:cNvCxnSpPr/>
          <p:nvPr userDrawn="1"/>
        </p:nvCxnSpPr>
        <p:spPr>
          <a:xfrm>
            <a:off x="0" y="914399"/>
            <a:ext cx="9144000" cy="0"/>
          </a:xfrm>
          <a:prstGeom prst="line">
            <a:avLst/>
          </a:prstGeom>
          <a:ln w="19050">
            <a:solidFill>
              <a:srgbClr val="FFCF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B544C3B6-FD88-4D51-98AF-7C2E67019C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20" y="6278419"/>
            <a:ext cx="3382131" cy="37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417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32F9-11F9-45AB-A0FE-823B130BDF57}" type="datetime1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290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DF0D-FC29-4A54-A55C-D36202E8F3DB}" type="datetime1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138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91FCB8C-D174-4636-BD76-8AADCE79F88B}"/>
              </a:ext>
            </a:extLst>
          </p:cNvPr>
          <p:cNvSpPr/>
          <p:nvPr userDrawn="1"/>
        </p:nvSpPr>
        <p:spPr>
          <a:xfrm>
            <a:off x="0" y="0"/>
            <a:ext cx="9144000" cy="274320"/>
          </a:xfrm>
          <a:prstGeom prst="rect">
            <a:avLst/>
          </a:prstGeom>
          <a:solidFill>
            <a:srgbClr val="00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5657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4707927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F61C-5A19-48FD-B300-D6F59DB81E71}" type="datetime1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E68DCF-838B-48D9-982F-9F396E2F6C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158" y="96716"/>
            <a:ext cx="874778" cy="75895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CADCEAF-913E-4C76-A90D-147943117EEA}"/>
              </a:ext>
            </a:extLst>
          </p:cNvPr>
          <p:cNvSpPr/>
          <p:nvPr userDrawn="1"/>
        </p:nvSpPr>
        <p:spPr>
          <a:xfrm>
            <a:off x="0" y="6766560"/>
            <a:ext cx="9144000" cy="91440"/>
          </a:xfrm>
          <a:prstGeom prst="rect">
            <a:avLst/>
          </a:prstGeom>
          <a:solidFill>
            <a:srgbClr val="002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FB57ADA-AD3F-47E3-B5F9-BD1ED0C57C1D}"/>
              </a:ext>
            </a:extLst>
          </p:cNvPr>
          <p:cNvCxnSpPr/>
          <p:nvPr userDrawn="1"/>
        </p:nvCxnSpPr>
        <p:spPr>
          <a:xfrm>
            <a:off x="-4763" y="9785"/>
            <a:ext cx="9144000" cy="0"/>
          </a:xfrm>
          <a:prstGeom prst="line">
            <a:avLst/>
          </a:prstGeom>
          <a:ln w="12700">
            <a:solidFill>
              <a:srgbClr val="FFCF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0B78279-5A66-41BC-9DD8-2397D685F4DE}"/>
              </a:ext>
            </a:extLst>
          </p:cNvPr>
          <p:cNvCxnSpPr/>
          <p:nvPr userDrawn="1"/>
        </p:nvCxnSpPr>
        <p:spPr>
          <a:xfrm>
            <a:off x="-4763" y="276610"/>
            <a:ext cx="9144000" cy="0"/>
          </a:xfrm>
          <a:prstGeom prst="line">
            <a:avLst/>
          </a:prstGeom>
          <a:ln w="12700">
            <a:solidFill>
              <a:srgbClr val="FFCF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742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C43BC-6DFD-4C0E-A90A-C7CD85E0EBF9}" type="datetime1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22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CFE05-E50F-443A-913D-1148C582951F}" type="datetime1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0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56769-6220-4108-8D4D-FBF4C0376070}" type="datetime1">
              <a:rPr lang="en-US" smtClean="0"/>
              <a:t>10/10/2017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562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76AB9-298D-4588-908C-319C967F0540}" type="datetime1">
              <a:rPr lang="en-US" smtClean="0"/>
              <a:t>10/10/2017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23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8FE9D-B673-4AF4-A847-A893790B7FE0}" type="datetime1">
              <a:rPr lang="en-US" smtClean="0"/>
              <a:t>10/10/2017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173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EF65-A9DB-4A8B-BF37-AF11753921C7}" type="datetime1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072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B2A3A-0169-47D7-828A-5CD3E41D2221}" type="datetime1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63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FC666-C45F-4C3C-8EED-8D8657CE2C89}" type="datetime1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C8C8D-636E-41E4-A39A-D5316929D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474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3.emf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8.emf"/><Relationship Id="rId4" Type="http://schemas.openxmlformats.org/officeDocument/2006/relationships/image" Target="../media/image18.emf"/><Relationship Id="rId9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32.emf"/><Relationship Id="rId4" Type="http://schemas.openxmlformats.org/officeDocument/2006/relationships/image" Target="../media/image28.emf"/><Relationship Id="rId9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4.wmf"/><Relationship Id="rId11" Type="http://schemas.openxmlformats.org/officeDocument/2006/relationships/image" Target="../media/image24.emf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36.e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1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13" Type="http://schemas.openxmlformats.org/officeDocument/2006/relationships/oleObject" Target="../embeddings/oleObject25.bin"/><Relationship Id="rId18" Type="http://schemas.openxmlformats.org/officeDocument/2006/relationships/image" Target="../media/image44.e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41.emf"/><Relationship Id="rId1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3.emf"/><Relationship Id="rId20" Type="http://schemas.openxmlformats.org/officeDocument/2006/relationships/image" Target="../media/image23.e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8.e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10" Type="http://schemas.openxmlformats.org/officeDocument/2006/relationships/image" Target="../media/image40.emf"/><Relationship Id="rId19" Type="http://schemas.openxmlformats.org/officeDocument/2006/relationships/image" Target="../media/image25.emf"/><Relationship Id="rId4" Type="http://schemas.openxmlformats.org/officeDocument/2006/relationships/image" Target="../media/image37.e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4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54.emf"/><Relationship Id="rId3" Type="http://schemas.openxmlformats.org/officeDocument/2006/relationships/oleObject" Target="../embeddings/oleObject28.bin"/><Relationship Id="rId21" Type="http://schemas.openxmlformats.org/officeDocument/2006/relationships/oleObject" Target="../embeddings/oleObject37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51.emf"/><Relationship Id="rId1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3.emf"/><Relationship Id="rId20" Type="http://schemas.openxmlformats.org/officeDocument/2006/relationships/image" Target="../media/image55.e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32.bin"/><Relationship Id="rId24" Type="http://schemas.openxmlformats.org/officeDocument/2006/relationships/image" Target="../media/image57.emf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23" Type="http://schemas.openxmlformats.org/officeDocument/2006/relationships/oleObject" Target="../embeddings/oleObject38.bin"/><Relationship Id="rId10" Type="http://schemas.openxmlformats.org/officeDocument/2006/relationships/image" Target="../media/image50.emf"/><Relationship Id="rId19" Type="http://schemas.openxmlformats.org/officeDocument/2006/relationships/oleObject" Target="../embeddings/oleObject36.bin"/><Relationship Id="rId4" Type="http://schemas.openxmlformats.org/officeDocument/2006/relationships/image" Target="../media/image47.emf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52.emf"/><Relationship Id="rId22" Type="http://schemas.openxmlformats.org/officeDocument/2006/relationships/image" Target="../media/image5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emf"/><Relationship Id="rId3" Type="http://schemas.openxmlformats.org/officeDocument/2006/relationships/image" Target="../media/image64.emf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2.e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6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emf"/><Relationship Id="rId5" Type="http://schemas.openxmlformats.org/officeDocument/2006/relationships/image" Target="../media/image70.emf"/><Relationship Id="rId4" Type="http://schemas.openxmlformats.org/officeDocument/2006/relationships/image" Target="../media/image69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emf"/><Relationship Id="rId13" Type="http://schemas.openxmlformats.org/officeDocument/2006/relationships/oleObject" Target="../embeddings/oleObject46.bin"/><Relationship Id="rId18" Type="http://schemas.openxmlformats.org/officeDocument/2006/relationships/image" Target="../media/image69.e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76.emf"/><Relationship Id="rId17" Type="http://schemas.openxmlformats.org/officeDocument/2006/relationships/image" Target="../media/image68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8.emf"/><Relationship Id="rId20" Type="http://schemas.openxmlformats.org/officeDocument/2006/relationships/image" Target="../media/image71.e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73.e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10" Type="http://schemas.openxmlformats.org/officeDocument/2006/relationships/image" Target="../media/image75.wmf"/><Relationship Id="rId19" Type="http://schemas.openxmlformats.org/officeDocument/2006/relationships/image" Target="../media/image70.emf"/><Relationship Id="rId4" Type="http://schemas.openxmlformats.org/officeDocument/2006/relationships/image" Target="../media/image72.e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77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image" Target="../media/image83.wmf"/><Relationship Id="rId18" Type="http://schemas.openxmlformats.org/officeDocument/2006/relationships/oleObject" Target="../embeddings/oleObject55.bin"/><Relationship Id="rId3" Type="http://schemas.openxmlformats.org/officeDocument/2006/relationships/image" Target="../media/image87.wmf"/><Relationship Id="rId7" Type="http://schemas.openxmlformats.org/officeDocument/2006/relationships/image" Target="../media/image80.e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8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4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82.emf"/><Relationship Id="rId5" Type="http://schemas.openxmlformats.org/officeDocument/2006/relationships/image" Target="../media/image79.emf"/><Relationship Id="rId15" Type="http://schemas.openxmlformats.org/officeDocument/2006/relationships/image" Target="../media/image84.wmf"/><Relationship Id="rId10" Type="http://schemas.openxmlformats.org/officeDocument/2006/relationships/oleObject" Target="../embeddings/oleObject51.bin"/><Relationship Id="rId19" Type="http://schemas.openxmlformats.org/officeDocument/2006/relationships/image" Target="../media/image86.wmf"/><Relationship Id="rId4" Type="http://schemas.openxmlformats.org/officeDocument/2006/relationships/oleObject" Target="../embeddings/oleObject48.bin"/><Relationship Id="rId9" Type="http://schemas.openxmlformats.org/officeDocument/2006/relationships/image" Target="../media/image81.emf"/><Relationship Id="rId14" Type="http://schemas.openxmlformats.org/officeDocument/2006/relationships/oleObject" Target="../embeddings/oleObject53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emf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92.emf"/><Relationship Id="rId11" Type="http://schemas.openxmlformats.org/officeDocument/2006/relationships/image" Target="../media/image66.emf"/><Relationship Id="rId5" Type="http://schemas.openxmlformats.org/officeDocument/2006/relationships/oleObject" Target="../embeddings/oleObject57.bin"/><Relationship Id="rId10" Type="http://schemas.openxmlformats.org/officeDocument/2006/relationships/image" Target="../media/image94.emf"/><Relationship Id="rId4" Type="http://schemas.openxmlformats.org/officeDocument/2006/relationships/image" Target="../media/image91.emf"/><Relationship Id="rId9" Type="http://schemas.openxmlformats.org/officeDocument/2006/relationships/oleObject" Target="../embeddings/oleObject59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emf"/><Relationship Id="rId13" Type="http://schemas.openxmlformats.org/officeDocument/2006/relationships/oleObject" Target="../embeddings/oleObject46.bin"/><Relationship Id="rId18" Type="http://schemas.openxmlformats.org/officeDocument/2006/relationships/image" Target="../media/image69.e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76.emf"/><Relationship Id="rId17" Type="http://schemas.openxmlformats.org/officeDocument/2006/relationships/image" Target="../media/image68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8.emf"/><Relationship Id="rId20" Type="http://schemas.openxmlformats.org/officeDocument/2006/relationships/image" Target="../media/image71.e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3.e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10" Type="http://schemas.openxmlformats.org/officeDocument/2006/relationships/image" Target="../media/image75.wmf"/><Relationship Id="rId19" Type="http://schemas.openxmlformats.org/officeDocument/2006/relationships/image" Target="../media/image70.emf"/><Relationship Id="rId4" Type="http://schemas.openxmlformats.org/officeDocument/2006/relationships/image" Target="../media/image72.e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77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emf"/><Relationship Id="rId13" Type="http://schemas.openxmlformats.org/officeDocument/2006/relationships/oleObject" Target="../embeddings/oleObject63.bin"/><Relationship Id="rId18" Type="http://schemas.openxmlformats.org/officeDocument/2006/relationships/image" Target="../media/image103.emf"/><Relationship Id="rId26" Type="http://schemas.openxmlformats.org/officeDocument/2006/relationships/oleObject" Target="../embeddings/oleObject70.bin"/><Relationship Id="rId3" Type="http://schemas.openxmlformats.org/officeDocument/2006/relationships/image" Target="../media/image68.emf"/><Relationship Id="rId21" Type="http://schemas.openxmlformats.org/officeDocument/2006/relationships/oleObject" Target="../embeddings/oleObject67.bin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100.emf"/><Relationship Id="rId17" Type="http://schemas.openxmlformats.org/officeDocument/2006/relationships/oleObject" Target="../embeddings/oleObject65.bin"/><Relationship Id="rId25" Type="http://schemas.openxmlformats.org/officeDocument/2006/relationships/oleObject" Target="../embeddings/oleObject6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2.emf"/><Relationship Id="rId20" Type="http://schemas.openxmlformats.org/officeDocument/2006/relationships/image" Target="../media/image104.e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1.emf"/><Relationship Id="rId11" Type="http://schemas.openxmlformats.org/officeDocument/2006/relationships/oleObject" Target="../embeddings/oleObject62.bin"/><Relationship Id="rId24" Type="http://schemas.openxmlformats.org/officeDocument/2006/relationships/image" Target="../media/image106.emf"/><Relationship Id="rId5" Type="http://schemas.openxmlformats.org/officeDocument/2006/relationships/image" Target="../media/image70.emf"/><Relationship Id="rId15" Type="http://schemas.openxmlformats.org/officeDocument/2006/relationships/oleObject" Target="../embeddings/oleObject64.bin"/><Relationship Id="rId23" Type="http://schemas.openxmlformats.org/officeDocument/2006/relationships/oleObject" Target="../embeddings/oleObject68.bin"/><Relationship Id="rId10" Type="http://schemas.openxmlformats.org/officeDocument/2006/relationships/image" Target="../media/image99.emf"/><Relationship Id="rId19" Type="http://schemas.openxmlformats.org/officeDocument/2006/relationships/oleObject" Target="../embeddings/oleObject66.bin"/><Relationship Id="rId4" Type="http://schemas.openxmlformats.org/officeDocument/2006/relationships/image" Target="../media/image69.emf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101.emf"/><Relationship Id="rId22" Type="http://schemas.openxmlformats.org/officeDocument/2006/relationships/image" Target="../media/image105.emf"/><Relationship Id="rId27" Type="http://schemas.openxmlformats.org/officeDocument/2006/relationships/image" Target="../media/image107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wmf"/><Relationship Id="rId13" Type="http://schemas.openxmlformats.org/officeDocument/2006/relationships/oleObject" Target="../embeddings/oleObject76.bin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112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5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09.wmf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72.bin"/><Relationship Id="rId15" Type="http://schemas.openxmlformats.org/officeDocument/2006/relationships/image" Target="../media/image114.wmf"/><Relationship Id="rId10" Type="http://schemas.openxmlformats.org/officeDocument/2006/relationships/image" Target="../media/image111.wmf"/><Relationship Id="rId4" Type="http://schemas.openxmlformats.org/officeDocument/2006/relationships/image" Target="../media/image108.wmf"/><Relationship Id="rId9" Type="http://schemas.openxmlformats.org/officeDocument/2006/relationships/oleObject" Target="../embeddings/oleObject74.bin"/><Relationship Id="rId14" Type="http://schemas.openxmlformats.org/officeDocument/2006/relationships/image" Target="../media/image113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18.png"/><Relationship Id="rId5" Type="http://schemas.openxmlformats.org/officeDocument/2006/relationships/image" Target="../media/image117.wmf"/><Relationship Id="rId4" Type="http://schemas.openxmlformats.org/officeDocument/2006/relationships/image" Target="../media/image116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43A82-4523-40EA-A2DC-35B651869B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305242"/>
            <a:ext cx="7772400" cy="1835523"/>
          </a:xfrm>
        </p:spPr>
        <p:txBody>
          <a:bodyPr>
            <a:noAutofit/>
          </a:bodyPr>
          <a:lstStyle/>
          <a:p>
            <a:r>
              <a:rPr lang="en-US" sz="3200" dirty="0"/>
              <a:t>Analytical Stress Intensity Factor Solutions for Similar and Dissimilar Spot Welds in Lap-Shear Specimens under Clamped Loading Conditions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BB3E6D-4CFF-4700-BD71-F0958F7B41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338072"/>
            <a:ext cx="6858000" cy="1655762"/>
          </a:xfrm>
        </p:spPr>
        <p:txBody>
          <a:bodyPr/>
          <a:lstStyle/>
          <a:p>
            <a:r>
              <a:rPr lang="en-US" dirty="0"/>
              <a:t>Shin-Jang Sung and </a:t>
            </a:r>
            <a:r>
              <a:rPr lang="en-US" dirty="0" err="1"/>
              <a:t>Jwo</a:t>
            </a:r>
            <a:r>
              <a:rPr lang="en-US" dirty="0"/>
              <a:t> Pan</a:t>
            </a:r>
          </a:p>
          <a:p>
            <a:r>
              <a:rPr lang="en-US" dirty="0"/>
              <a:t>Mechanical Engineering</a:t>
            </a:r>
          </a:p>
          <a:p>
            <a:r>
              <a:rPr lang="en-US" dirty="0"/>
              <a:t>University of Michigan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EC6E3D-0C0E-46D5-BA17-84105D130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765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Body Diagrams of Welds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770C7E-A69C-429B-B5A7-B21680F93ACA}"/>
              </a:ext>
            </a:extLst>
          </p:cNvPr>
          <p:cNvSpPr txBox="1"/>
          <p:nvPr/>
        </p:nvSpPr>
        <p:spPr>
          <a:xfrm>
            <a:off x="2654708" y="1464079"/>
            <a:ext cx="2899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Pinned loading condition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6E332F-0EA7-498E-9F05-F50830BD02C4}"/>
              </a:ext>
            </a:extLst>
          </p:cNvPr>
          <p:cNvSpPr txBox="1"/>
          <p:nvPr/>
        </p:nvSpPr>
        <p:spPr>
          <a:xfrm>
            <a:off x="2538135" y="4254844"/>
            <a:ext cx="3018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Clamped loading condition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94C192C-88EB-4ED1-8345-1CC472CEA736}"/>
              </a:ext>
            </a:extLst>
          </p:cNvPr>
          <p:cNvCxnSpPr>
            <a:cxnSpLocks/>
          </p:cNvCxnSpPr>
          <p:nvPr/>
        </p:nvCxnSpPr>
        <p:spPr>
          <a:xfrm>
            <a:off x="1230493" y="4121879"/>
            <a:ext cx="642308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1A7206FC-5F61-42E6-958B-CA890B864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997153"/>
            <a:ext cx="6615001" cy="1035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FCBEEB6-D907-40F4-9463-9EDA43706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14" y="4647859"/>
            <a:ext cx="5976001" cy="1098000"/>
          </a:xfrm>
          <a:prstGeom prst="rect">
            <a:avLst/>
          </a:prstGeom>
        </p:spPr>
      </p:pic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BD24890D-05D9-453C-A4F4-82F1EBEF6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10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F781176-0336-4974-8D3A-6000A54C2F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150" y="3101895"/>
            <a:ext cx="2628000" cy="75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E0BDEF0-561B-4E05-88BA-D73B4DC0C5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514" y="5807630"/>
            <a:ext cx="2034000" cy="819000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55DC4E96-1D78-44BC-A07A-9BBC92649893}"/>
              </a:ext>
            </a:extLst>
          </p:cNvPr>
          <p:cNvSpPr/>
          <p:nvPr/>
        </p:nvSpPr>
        <p:spPr>
          <a:xfrm>
            <a:off x="5368153" y="6084277"/>
            <a:ext cx="563724" cy="2720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03F6D3-B1E3-404D-8F2C-443AE1D9A805}"/>
              </a:ext>
            </a:extLst>
          </p:cNvPr>
          <p:cNvSpPr txBox="1"/>
          <p:nvPr/>
        </p:nvSpPr>
        <p:spPr>
          <a:xfrm>
            <a:off x="6195208" y="5893964"/>
            <a:ext cx="192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Three unknowns:</a:t>
            </a:r>
          </a:p>
          <a:p>
            <a:r>
              <a:rPr lang="en-US" dirty="0"/>
              <a:t>M</a:t>
            </a:r>
            <a:r>
              <a:rPr lang="en-US" baseline="-25000" dirty="0"/>
              <a:t>D</a:t>
            </a:r>
            <a:r>
              <a:rPr lang="en-US" dirty="0"/>
              <a:t>, M</a:t>
            </a:r>
            <a:r>
              <a:rPr lang="en-US" baseline="-25000" dirty="0"/>
              <a:t>E</a:t>
            </a:r>
            <a:r>
              <a:rPr lang="en-US" dirty="0"/>
              <a:t> and V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347867-4695-4C1F-B468-C9B4592E3D37}"/>
              </a:ext>
            </a:extLst>
          </p:cNvPr>
          <p:cNvSpPr txBox="1"/>
          <p:nvPr/>
        </p:nvSpPr>
        <p:spPr>
          <a:xfrm>
            <a:off x="6195208" y="3309812"/>
            <a:ext cx="1928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All are known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900D4CC-84C3-4A6E-A02E-6494FC6D59AA}"/>
              </a:ext>
            </a:extLst>
          </p:cNvPr>
          <p:cNvSpPr/>
          <p:nvPr/>
        </p:nvSpPr>
        <p:spPr>
          <a:xfrm>
            <a:off x="5368153" y="3362769"/>
            <a:ext cx="563724" cy="2720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670589-BF2C-498F-8B58-850EF9A144F2}"/>
              </a:ext>
            </a:extLst>
          </p:cNvPr>
          <p:cNvSpPr txBox="1"/>
          <p:nvPr/>
        </p:nvSpPr>
        <p:spPr>
          <a:xfrm>
            <a:off x="7399042" y="4463388"/>
            <a:ext cx="145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</a:t>
            </a:r>
            <a:r>
              <a:rPr lang="en-US" baseline="-25000" dirty="0">
                <a:solidFill>
                  <a:srgbClr val="FF0000"/>
                </a:solidFill>
              </a:rPr>
              <a:t>B</a:t>
            </a:r>
            <a:r>
              <a:rPr lang="en-US" dirty="0">
                <a:solidFill>
                  <a:srgbClr val="FF0000"/>
                </a:solidFill>
              </a:rPr>
              <a:t> is not equal to M</a:t>
            </a:r>
            <a:r>
              <a:rPr lang="en-US" baseline="-25000" dirty="0">
                <a:solidFill>
                  <a:srgbClr val="FF0000"/>
                </a:solidFill>
              </a:rPr>
              <a:t>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741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Compatibility Conditions at Welds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7"/>
            <a:ext cx="7886700" cy="4197986"/>
          </a:xfrm>
        </p:spPr>
        <p:txBody>
          <a:bodyPr>
            <a:normAutofit/>
          </a:bodyPr>
          <a:lstStyle/>
          <a:p>
            <a:r>
              <a:rPr lang="en-US" sz="2400" dirty="0"/>
              <a:t>Welds DCE is treated as rigid.</a:t>
            </a:r>
          </a:p>
          <a:p>
            <a:r>
              <a:rPr lang="en-US" sz="2400" dirty="0"/>
              <a:t>Segments AD and BE are treated as two cantilever beams fixed at A and B.</a:t>
            </a:r>
          </a:p>
          <a:p>
            <a:r>
              <a:rPr lang="en-US" sz="2400" dirty="0"/>
              <a:t>The ends of two cantilever beams AD and BE are connected by the rigid body DCE.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33623A-1649-4248-9C14-F69D0BE11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4E9F63-92AD-4755-8884-ADFFBB2C9E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206" y="3713860"/>
            <a:ext cx="5976001" cy="109800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40D4F14D-7242-4C36-882F-E6D98FDB4107}"/>
              </a:ext>
            </a:extLst>
          </p:cNvPr>
          <p:cNvGrpSpPr/>
          <p:nvPr/>
        </p:nvGrpSpPr>
        <p:grpSpPr>
          <a:xfrm>
            <a:off x="1217567" y="4893688"/>
            <a:ext cx="6237276" cy="1214999"/>
            <a:chOff x="1249374" y="3378584"/>
            <a:chExt cx="6237276" cy="121499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0186B21-8D42-4876-8EE7-5A15B0C2F91F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49" t="67806" r="15563" b="5775"/>
            <a:stretch/>
          </p:blipFill>
          <p:spPr bwMode="auto">
            <a:xfrm>
              <a:off x="1249374" y="3378584"/>
              <a:ext cx="6237276" cy="121499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076A4D6-81BC-4789-87D2-BCF010DA0F52}"/>
                </a:ext>
              </a:extLst>
            </p:cNvPr>
            <p:cNvSpPr/>
            <p:nvPr/>
          </p:nvSpPr>
          <p:spPr>
            <a:xfrm rot="561516">
              <a:off x="4119164" y="3669856"/>
              <a:ext cx="461612" cy="163871"/>
            </a:xfrm>
            <a:prstGeom prst="rect">
              <a:avLst/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B5F62F9-32FC-4BDA-B6F0-7AEF94ED8C77}"/>
                </a:ext>
              </a:extLst>
            </p:cNvPr>
            <p:cNvGrpSpPr/>
            <p:nvPr/>
          </p:nvGrpSpPr>
          <p:grpSpPr>
            <a:xfrm>
              <a:off x="3652838" y="3870169"/>
              <a:ext cx="456074" cy="66675"/>
              <a:chOff x="3533775" y="4179279"/>
              <a:chExt cx="456074" cy="66675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A80F29C2-59AB-48E0-9A69-D416217EB5FC}"/>
                  </a:ext>
                </a:extLst>
              </p:cNvPr>
              <p:cNvCxnSpPr/>
              <p:nvPr/>
            </p:nvCxnSpPr>
            <p:spPr>
              <a:xfrm flipH="1" flipV="1">
                <a:off x="3533775" y="4179279"/>
                <a:ext cx="456074" cy="66675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5216DCA0-BEFC-4726-A1D6-8DEB228718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33775" y="4245954"/>
                <a:ext cx="456074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B4A3086D-EFF1-4F25-97E7-3E533A600C7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51021978"/>
                </p:ext>
              </p:extLst>
            </p:nvPr>
          </p:nvGraphicFramePr>
          <p:xfrm>
            <a:off x="3399038" y="3795686"/>
            <a:ext cx="253800" cy="2156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459" name="Equation" r:id="rId5" imgW="253800" imgH="215640" progId="Equation.3">
                    <p:embed/>
                  </p:oleObj>
                </mc:Choice>
                <mc:Fallback>
                  <p:oleObj name="Equation" r:id="rId5" imgW="253800" imgH="215640" progId="Equation.3">
                    <p:embed/>
                    <p:pic>
                      <p:nvPicPr>
                        <p:cNvPr id="4" name="Object 3">
                          <a:extLst>
                            <a:ext uri="{FF2B5EF4-FFF2-40B4-BE49-F238E27FC236}">
                              <a16:creationId xmlns:a16="http://schemas.microsoft.com/office/drawing/2014/main" id="{8CED9142-33D3-4B53-96A4-A9B44173331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399038" y="3795686"/>
                          <a:ext cx="253800" cy="2156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FD79088-FBE6-4505-ACD4-9F10782A8947}"/>
                </a:ext>
              </a:extLst>
            </p:cNvPr>
            <p:cNvGrpSpPr/>
            <p:nvPr/>
          </p:nvGrpSpPr>
          <p:grpSpPr>
            <a:xfrm flipH="1" flipV="1">
              <a:off x="4591028" y="3567012"/>
              <a:ext cx="456074" cy="66675"/>
              <a:chOff x="3533775" y="4179279"/>
              <a:chExt cx="456074" cy="66675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47E50E2F-EACB-46AC-9991-71406692946B}"/>
                  </a:ext>
                </a:extLst>
              </p:cNvPr>
              <p:cNvCxnSpPr/>
              <p:nvPr/>
            </p:nvCxnSpPr>
            <p:spPr>
              <a:xfrm flipH="1" flipV="1">
                <a:off x="3533775" y="4179279"/>
                <a:ext cx="456074" cy="66675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FC8EC711-8D6C-4D1C-803C-39FB76BF60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33775" y="4245954"/>
                <a:ext cx="456074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18" name="Object 17">
              <a:extLst>
                <a:ext uri="{FF2B5EF4-FFF2-40B4-BE49-F238E27FC236}">
                  <a16:creationId xmlns:a16="http://schemas.microsoft.com/office/drawing/2014/main" id="{792F51AB-C041-4FF5-A751-6B4BE8AADF9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7303201"/>
                </p:ext>
              </p:extLst>
            </p:nvPr>
          </p:nvGraphicFramePr>
          <p:xfrm>
            <a:off x="5072063" y="3426304"/>
            <a:ext cx="241300" cy="2143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460" name="Equation" r:id="rId7" imgW="241200" imgH="215640" progId="Equation.3">
                    <p:embed/>
                  </p:oleObj>
                </mc:Choice>
                <mc:Fallback>
                  <p:oleObj name="Equation" r:id="rId7" imgW="241200" imgH="215640" progId="Equation.3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B4A3086D-EFF1-4F25-97E7-3E533A600C7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072063" y="3426304"/>
                          <a:ext cx="241300" cy="2143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1B03ECD-2D3F-40B3-B033-7AE8D0ADD8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853890"/>
              </p:ext>
            </p:extLst>
          </p:nvPr>
        </p:nvGraphicFramePr>
        <p:xfrm>
          <a:off x="4953991" y="6230702"/>
          <a:ext cx="1503959" cy="296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1" name="Equation" r:id="rId9" imgW="1114044" imgH="219554" progId="Equation.3">
                  <p:embed/>
                </p:oleObj>
              </mc:Choice>
              <mc:Fallback>
                <p:oleObj name="Equation" r:id="rId9" imgW="1114044" imgH="219554" progId="Equation.3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CED9142-33D3-4B53-96A4-A9B4417333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53991" y="6230702"/>
                        <a:ext cx="1503959" cy="2963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A1FA165-8750-4D66-AB31-8F2ECDF70A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700029"/>
              </p:ext>
            </p:extLst>
          </p:nvPr>
        </p:nvGraphicFramePr>
        <p:xfrm>
          <a:off x="4951383" y="5842061"/>
          <a:ext cx="82232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2" name="Equation" r:id="rId11" imgW="609480" imgH="215640" progId="Equation.3">
                  <p:embed/>
                </p:oleObj>
              </mc:Choice>
              <mc:Fallback>
                <p:oleObj name="Equation" r:id="rId11" imgW="609480" imgH="215640" progId="Equation.3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1B03ECD-2D3F-40B3-B033-7AE8D0ADD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51383" y="5842061"/>
                        <a:ext cx="82232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564C41F6-3AA5-4E96-8CFD-DDC39B812E6B}"/>
              </a:ext>
            </a:extLst>
          </p:cNvPr>
          <p:cNvSpPr txBox="1"/>
          <p:nvPr/>
        </p:nvSpPr>
        <p:spPr>
          <a:xfrm>
            <a:off x="2989987" y="5788850"/>
            <a:ext cx="1924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Slope continuity: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1297C8-4D53-460D-BFF4-9D3BE3ABFB37}"/>
              </a:ext>
            </a:extLst>
          </p:cNvPr>
          <p:cNvSpPr txBox="1"/>
          <p:nvPr/>
        </p:nvSpPr>
        <p:spPr>
          <a:xfrm>
            <a:off x="2148338" y="6178846"/>
            <a:ext cx="2766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Displacement continuity:</a:t>
            </a:r>
          </a:p>
        </p:txBody>
      </p:sp>
    </p:spTree>
    <p:extLst>
      <p:ext uri="{BB962C8B-B14F-4D97-AF65-F5344CB8AC3E}">
        <p14:creationId xmlns:p14="http://schemas.microsoft.com/office/powerpoint/2010/main" val="1332954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Compatibility Conditions at Welds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7"/>
            <a:ext cx="7886700" cy="4197986"/>
          </a:xfrm>
        </p:spPr>
        <p:txBody>
          <a:bodyPr>
            <a:normAutofit/>
          </a:bodyPr>
          <a:lstStyle/>
          <a:p>
            <a:r>
              <a:rPr lang="en-US" sz="2400" dirty="0"/>
              <a:t>Slope continuity for the weld at D and E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Displacement continuity requires that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One equation for the equilibrium condition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FE34009-C10A-47FE-AE58-BCD51F8F3F5F}"/>
              </a:ext>
            </a:extLst>
          </p:cNvPr>
          <p:cNvGrpSpPr/>
          <p:nvPr/>
        </p:nvGrpSpPr>
        <p:grpSpPr>
          <a:xfrm>
            <a:off x="1034900" y="3361817"/>
            <a:ext cx="7480450" cy="1154703"/>
            <a:chOff x="1034900" y="2029403"/>
            <a:chExt cx="7480450" cy="1154703"/>
          </a:xfrm>
        </p:grpSpPr>
        <p:graphicFrame>
          <p:nvGraphicFramePr>
            <p:cNvPr id="4" name="Object 3">
              <a:extLst>
                <a:ext uri="{FF2B5EF4-FFF2-40B4-BE49-F238E27FC236}">
                  <a16:creationId xmlns:a16="http://schemas.microsoft.com/office/drawing/2014/main" id="{8CED9142-33D3-4B53-96A4-A9B44173331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70470483"/>
                </p:ext>
              </p:extLst>
            </p:nvPr>
          </p:nvGraphicFramePr>
          <p:xfrm>
            <a:off x="1034900" y="2029403"/>
            <a:ext cx="1503959" cy="2963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9" name="Equation" r:id="rId3" imgW="1114044" imgH="219554" progId="Equation.3">
                    <p:embed/>
                  </p:oleObj>
                </mc:Choice>
                <mc:Fallback>
                  <p:oleObj name="Equation" r:id="rId3" imgW="1114044" imgH="219554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34900" y="2029403"/>
                          <a:ext cx="1503959" cy="29639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57323D47-CCC7-4169-B8B0-107F8BEA82A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43329587"/>
                </p:ext>
              </p:extLst>
            </p:nvPr>
          </p:nvGraphicFramePr>
          <p:xfrm>
            <a:off x="1034900" y="2540206"/>
            <a:ext cx="7480450" cy="643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0" name="Equation" r:id="rId5" imgW="5541074" imgH="476963" progId="Equation.3">
                    <p:embed/>
                  </p:oleObj>
                </mc:Choice>
                <mc:Fallback>
                  <p:oleObj name="Equation" r:id="rId5" imgW="5541074" imgH="476963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34900" y="2540206"/>
                          <a:ext cx="7480450" cy="643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1C0D693-0F39-482C-8EA8-FBDC447B4A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199049"/>
              </p:ext>
            </p:extLst>
          </p:nvPr>
        </p:nvGraphicFramePr>
        <p:xfrm>
          <a:off x="1034900" y="2052725"/>
          <a:ext cx="4639637" cy="618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" name="Equation" r:id="rId7" imgW="3436768" imgH="457855" progId="Equation.3">
                  <p:embed/>
                </p:oleObj>
              </mc:Choice>
              <mc:Fallback>
                <p:oleObj name="Equation" r:id="rId7" imgW="3436768" imgH="45785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4900" y="2052725"/>
                        <a:ext cx="4639637" cy="6181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0207AF3-312D-42A7-B5B4-113085592E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495756"/>
              </p:ext>
            </p:extLst>
          </p:nvPr>
        </p:nvGraphicFramePr>
        <p:xfrm>
          <a:off x="1037832" y="5205848"/>
          <a:ext cx="3002053" cy="30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" name="Equation" r:id="rId9" imgW="2223743" imgH="228842" progId="Equation.3">
                  <p:embed/>
                </p:oleObj>
              </mc:Choice>
              <mc:Fallback>
                <p:oleObj name="Equation" r:id="rId9" imgW="2223743" imgH="22884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7832" y="5205848"/>
                        <a:ext cx="3002053" cy="30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33623A-1649-4248-9C14-F69D0BE11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12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1C298B-6101-424D-98CF-7C75501F993D}"/>
              </a:ext>
            </a:extLst>
          </p:cNvPr>
          <p:cNvSpPr txBox="1"/>
          <p:nvPr/>
        </p:nvSpPr>
        <p:spPr>
          <a:xfrm>
            <a:off x="1034900" y="5881428"/>
            <a:ext cx="6990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Three unknowns: M</a:t>
            </a:r>
            <a:r>
              <a:rPr lang="en-US" sz="2000" baseline="-25000" dirty="0"/>
              <a:t>D</a:t>
            </a:r>
            <a:r>
              <a:rPr lang="en-US" sz="2000" dirty="0"/>
              <a:t>, M</a:t>
            </a:r>
            <a:r>
              <a:rPr lang="en-US" sz="2000" baseline="-25000" dirty="0"/>
              <a:t>E</a:t>
            </a:r>
            <a:r>
              <a:rPr lang="en-US" sz="2000" dirty="0"/>
              <a:t> and V can be solved by three equations.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FBA9879-B7CD-4B71-B956-3A08A5A74E69}"/>
              </a:ext>
            </a:extLst>
          </p:cNvPr>
          <p:cNvSpPr/>
          <p:nvPr/>
        </p:nvSpPr>
        <p:spPr>
          <a:xfrm>
            <a:off x="491242" y="5978419"/>
            <a:ext cx="480646" cy="2241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602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Solutions for M</a:t>
            </a:r>
            <a:r>
              <a:rPr lang="en-US" baseline="-25000" dirty="0"/>
              <a:t>D</a:t>
            </a:r>
            <a:r>
              <a:rPr lang="en-US" dirty="0"/>
              <a:t> and M</a:t>
            </a:r>
            <a:r>
              <a:rPr lang="en-US" baseline="-25000" dirty="0"/>
              <a:t>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5157542"/>
          </a:xfrm>
        </p:spPr>
        <p:txBody>
          <a:bodyPr/>
          <a:lstStyle/>
          <a:p>
            <a:r>
              <a:rPr lang="en-US" dirty="0"/>
              <a:t>Solutions for the bending moments M</a:t>
            </a:r>
            <a:r>
              <a:rPr lang="en-US" baseline="-25000" dirty="0"/>
              <a:t>D</a:t>
            </a:r>
            <a:r>
              <a:rPr lang="en-US" dirty="0"/>
              <a:t> and M</a:t>
            </a:r>
            <a:r>
              <a:rPr lang="en-US" baseline="-25000" dirty="0"/>
              <a:t>E</a:t>
            </a:r>
            <a:r>
              <a:rPr lang="en-US" dirty="0"/>
              <a:t> at D and E are expressed as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Solution for the shear force V is not listed here.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504F782-3AA3-44F9-91A1-C4B8C4F738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684466"/>
              </p:ext>
            </p:extLst>
          </p:nvPr>
        </p:nvGraphicFramePr>
        <p:xfrm>
          <a:off x="628650" y="2339975"/>
          <a:ext cx="269875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4" name="Equation" r:id="rId3" imgW="2247840" imgH="444240" progId="Equation.3">
                  <p:embed/>
                </p:oleObj>
              </mc:Choice>
              <mc:Fallback>
                <p:oleObj name="Equation" r:id="rId3" imgW="2247840" imgH="4442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8650" y="2339975"/>
                        <a:ext cx="2698750" cy="53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5E2971F-4A02-4C14-8452-9D25CCAA39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169472"/>
              </p:ext>
            </p:extLst>
          </p:nvPr>
        </p:nvGraphicFramePr>
        <p:xfrm>
          <a:off x="628650" y="4225925"/>
          <a:ext cx="25288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5" name="Equation" r:id="rId5" imgW="2108160" imgH="444240" progId="Equation.3">
                  <p:embed/>
                </p:oleObj>
              </mc:Choice>
              <mc:Fallback>
                <p:oleObj name="Equation" r:id="rId5" imgW="2108160" imgH="4442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8650" y="4225925"/>
                        <a:ext cx="2528888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54268A3-D9F3-4C99-BE5B-9DE40C0C75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654050"/>
              </p:ext>
            </p:extLst>
          </p:nvPr>
        </p:nvGraphicFramePr>
        <p:xfrm>
          <a:off x="2398741" y="2950560"/>
          <a:ext cx="6500749" cy="1258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6" name="Equation" r:id="rId7" imgW="5417291" imgH="1049102" progId="Equation.3">
                  <p:embed/>
                </p:oleObj>
              </mc:Choice>
              <mc:Fallback>
                <p:oleObj name="Equation" r:id="rId7" imgW="5417291" imgH="104910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98741" y="2950560"/>
                        <a:ext cx="6500749" cy="12589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54F113F-6C90-4337-97CC-E55A83C330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438389"/>
              </p:ext>
            </p:extLst>
          </p:nvPr>
        </p:nvGraphicFramePr>
        <p:xfrm>
          <a:off x="2492947" y="4779983"/>
          <a:ext cx="6397980" cy="1213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7" name="Equation" r:id="rId9" imgW="5331650" imgH="1011248" progId="Equation.3">
                  <p:embed/>
                </p:oleObj>
              </mc:Choice>
              <mc:Fallback>
                <p:oleObj name="Equation" r:id="rId9" imgW="5331650" imgH="1011248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92947" y="4779983"/>
                        <a:ext cx="6397980" cy="1213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15B269-2892-47F3-A38D-5B8282C17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13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DDD812-4436-4353-9EDE-A9C0DE9A6BF3}"/>
              </a:ext>
            </a:extLst>
          </p:cNvPr>
          <p:cNvSpPr/>
          <p:nvPr/>
        </p:nvSpPr>
        <p:spPr>
          <a:xfrm>
            <a:off x="1840523" y="2343508"/>
            <a:ext cx="810184" cy="52649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EB410B3-332F-450D-BD73-48959757C2B2}"/>
              </a:ext>
            </a:extLst>
          </p:cNvPr>
          <p:cNvSpPr/>
          <p:nvPr/>
        </p:nvSpPr>
        <p:spPr>
          <a:xfrm>
            <a:off x="1737986" y="4227971"/>
            <a:ext cx="810184" cy="52649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BECAFC-D8B4-498C-B677-DD69CCC48AA4}"/>
              </a:ext>
            </a:extLst>
          </p:cNvPr>
          <p:cNvSpPr txBox="1"/>
          <p:nvPr/>
        </p:nvSpPr>
        <p:spPr>
          <a:xfrm>
            <a:off x="353684" y="3342556"/>
            <a:ext cx="213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Corrective terms!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583F99-E6B4-4C06-A3BE-D480B2831F3F}"/>
              </a:ext>
            </a:extLst>
          </p:cNvPr>
          <p:cNvGrpSpPr/>
          <p:nvPr/>
        </p:nvGrpSpPr>
        <p:grpSpPr>
          <a:xfrm>
            <a:off x="5231761" y="1142458"/>
            <a:ext cx="3667729" cy="1626667"/>
            <a:chOff x="4378991" y="753595"/>
            <a:chExt cx="3667729" cy="162666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5E9070B-3E26-45A4-BDE1-314540D1C257}"/>
                </a:ext>
              </a:extLst>
            </p:cNvPr>
            <p:cNvSpPr/>
            <p:nvPr/>
          </p:nvSpPr>
          <p:spPr>
            <a:xfrm>
              <a:off x="4378991" y="753595"/>
              <a:ext cx="3667729" cy="16264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3763D92-67FD-482B-8695-684C156C3B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3433" y="753595"/>
              <a:ext cx="2628000" cy="756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F9A8CBB-03A7-4B1E-A39B-1BDF699ED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0030" y="1561262"/>
              <a:ext cx="2034000" cy="81900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C59B283-7F1C-4315-A892-44FFD6958C65}"/>
                </a:ext>
              </a:extLst>
            </p:cNvPr>
            <p:cNvSpPr txBox="1"/>
            <p:nvPr/>
          </p:nvSpPr>
          <p:spPr>
            <a:xfrm>
              <a:off x="4378991" y="946929"/>
              <a:ext cx="15129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Pinned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AC246D-19B1-453E-917B-84EFAB44B559}"/>
                </a:ext>
              </a:extLst>
            </p:cNvPr>
            <p:cNvSpPr txBox="1"/>
            <p:nvPr/>
          </p:nvSpPr>
          <p:spPr>
            <a:xfrm>
              <a:off x="4378991" y="1785893"/>
              <a:ext cx="15129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Clamped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547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Stresses near the Welds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BAE178-5F5C-4E95-9AC0-48D0EE1AF2D4}"/>
              </a:ext>
            </a:extLst>
          </p:cNvPr>
          <p:cNvSpPr txBox="1"/>
          <p:nvPr/>
        </p:nvSpPr>
        <p:spPr>
          <a:xfrm>
            <a:off x="1800109" y="3424853"/>
            <a:ext cx="17810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Left crack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7ACEE01-437A-480B-B6CF-6E0B4C6113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867795"/>
              </p:ext>
            </p:extLst>
          </p:nvPr>
        </p:nvGraphicFramePr>
        <p:xfrm>
          <a:off x="1902416" y="3824963"/>
          <a:ext cx="642681" cy="309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" name="Equation" r:id="rId3" imgW="476060" imgH="228928" progId="Equation.3">
                  <p:embed/>
                </p:oleObj>
              </mc:Choice>
              <mc:Fallback>
                <p:oleObj name="Equation" r:id="rId3" imgW="476060" imgH="228928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2416" y="3824963"/>
                        <a:ext cx="642681" cy="309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4E7C1A7-AE12-4A23-86C8-09057FBA17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38168"/>
              </p:ext>
            </p:extLst>
          </p:nvPr>
        </p:nvGraphicFramePr>
        <p:xfrm>
          <a:off x="1902416" y="4198702"/>
          <a:ext cx="629564" cy="309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3" name="Equation" r:id="rId5" imgW="466344" imgH="228928" progId="Equation.3">
                  <p:embed/>
                </p:oleObj>
              </mc:Choice>
              <mc:Fallback>
                <p:oleObj name="Equation" r:id="rId5" imgW="466344" imgH="228928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2416" y="4198702"/>
                        <a:ext cx="629564" cy="309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2EB02C2-42B6-4DDF-B747-C4E99ADE0D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631226"/>
              </p:ext>
            </p:extLst>
          </p:nvPr>
        </p:nvGraphicFramePr>
        <p:xfrm>
          <a:off x="1902416" y="4572441"/>
          <a:ext cx="1413605" cy="592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" name="Equation" r:id="rId7" imgW="1047115" imgH="438748" progId="Equation.3">
                  <p:embed/>
                </p:oleObj>
              </mc:Choice>
              <mc:Fallback>
                <p:oleObj name="Equation" r:id="rId7" imgW="1047115" imgH="438748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02416" y="4572441"/>
                        <a:ext cx="1413605" cy="592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3503CFB-0FA5-4B3B-8BBD-70EF2FC821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549004"/>
              </p:ext>
            </p:extLst>
          </p:nvPr>
        </p:nvGraphicFramePr>
        <p:xfrm>
          <a:off x="1902416" y="5229437"/>
          <a:ext cx="1426721" cy="592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" name="Equation" r:id="rId9" imgW="1056830" imgH="438748" progId="Equation.3">
                  <p:embed/>
                </p:oleObj>
              </mc:Choice>
              <mc:Fallback>
                <p:oleObj name="Equation" r:id="rId9" imgW="1056830" imgH="438748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02416" y="5229437"/>
                        <a:ext cx="1426721" cy="592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1CCB47F-46AB-4D94-A93F-73EF71103CC3}"/>
              </a:ext>
            </a:extLst>
          </p:cNvPr>
          <p:cNvSpPr txBox="1"/>
          <p:nvPr/>
        </p:nvSpPr>
        <p:spPr>
          <a:xfrm>
            <a:off x="5410001" y="3424853"/>
            <a:ext cx="17810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Right crack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FFC4EFD-1AF3-4B2A-8737-BC87778CAD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998785"/>
              </p:ext>
            </p:extLst>
          </p:nvPr>
        </p:nvGraphicFramePr>
        <p:xfrm>
          <a:off x="5406410" y="3829842"/>
          <a:ext cx="1452468" cy="592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6" name="Equation" r:id="rId11" imgW="1075902" imgH="438748" progId="Equation.3">
                  <p:embed/>
                </p:oleObj>
              </mc:Choice>
              <mc:Fallback>
                <p:oleObj name="Equation" r:id="rId11" imgW="1075902" imgH="438748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06410" y="3829842"/>
                        <a:ext cx="1452468" cy="592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E9062E9-F6FA-4BC4-A9B9-CA26DDF994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0344811"/>
              </p:ext>
            </p:extLst>
          </p:nvPr>
        </p:nvGraphicFramePr>
        <p:xfrm>
          <a:off x="5406410" y="4485212"/>
          <a:ext cx="1439351" cy="592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" name="Equation" r:id="rId13" imgW="1066186" imgH="438748" progId="Equation.3">
                  <p:embed/>
                </p:oleObj>
              </mc:Choice>
              <mc:Fallback>
                <p:oleObj name="Equation" r:id="rId13" imgW="1066186" imgH="438748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06410" y="4485212"/>
                        <a:ext cx="1439351" cy="592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DD16659-1802-4343-AD28-EED6E63B16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203499"/>
              </p:ext>
            </p:extLst>
          </p:nvPr>
        </p:nvGraphicFramePr>
        <p:xfrm>
          <a:off x="5406410" y="5140582"/>
          <a:ext cx="616934" cy="309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" name="Equation" r:id="rId15" imgW="456988" imgH="228928" progId="Equation.3">
                  <p:embed/>
                </p:oleObj>
              </mc:Choice>
              <mc:Fallback>
                <p:oleObj name="Equation" r:id="rId15" imgW="456988" imgH="228928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06410" y="5140582"/>
                        <a:ext cx="616934" cy="309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FCA3E90-A922-4B03-ABA3-BEB8767939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39954"/>
              </p:ext>
            </p:extLst>
          </p:nvPr>
        </p:nvGraphicFramePr>
        <p:xfrm>
          <a:off x="5406410" y="5512694"/>
          <a:ext cx="629564" cy="309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9" name="Equation" r:id="rId17" imgW="466344" imgH="228928" progId="Equation.3">
                  <p:embed/>
                </p:oleObj>
              </mc:Choice>
              <mc:Fallback>
                <p:oleObj name="Equation" r:id="rId17" imgW="466344" imgH="228928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06410" y="5512694"/>
                        <a:ext cx="629564" cy="309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019ED17E-D26B-4A45-829A-1FC7FFCCF80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941" y="2456944"/>
            <a:ext cx="2542500" cy="10237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D1355DF-24D9-4376-884A-BA8FA70CB5C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90" y="1385395"/>
            <a:ext cx="5976001" cy="1098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1510E8-6E32-481A-ACED-A419C8C3A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14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7360DB-186C-4E45-B4F0-6EB0B3C0BAAD}"/>
              </a:ext>
            </a:extLst>
          </p:cNvPr>
          <p:cNvSpPr txBox="1"/>
          <p:nvPr/>
        </p:nvSpPr>
        <p:spPr>
          <a:xfrm>
            <a:off x="1406521" y="6013590"/>
            <a:ext cx="6151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K</a:t>
            </a:r>
            <a:r>
              <a:rPr lang="en-US" sz="2000" baseline="-250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 and K</a:t>
            </a:r>
            <a:r>
              <a:rPr lang="en-US" sz="2000" baseline="-25000" dirty="0">
                <a:solidFill>
                  <a:srgbClr val="FF0000"/>
                </a:solidFill>
              </a:rPr>
              <a:t>2</a:t>
            </a:r>
            <a:r>
              <a:rPr lang="en-US" sz="2000" dirty="0">
                <a:solidFill>
                  <a:srgbClr val="FF0000"/>
                </a:solidFill>
              </a:rPr>
              <a:t> values for left and right cracks now can be obtained from the K</a:t>
            </a:r>
            <a:r>
              <a:rPr lang="en-US" sz="2000" baseline="-250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 and K</a:t>
            </a:r>
            <a:r>
              <a:rPr lang="en-US" sz="2000" baseline="-25000" dirty="0">
                <a:solidFill>
                  <a:srgbClr val="FF0000"/>
                </a:solidFill>
              </a:rPr>
              <a:t>2</a:t>
            </a:r>
            <a:r>
              <a:rPr lang="en-US" sz="2000" dirty="0">
                <a:solidFill>
                  <a:srgbClr val="FF0000"/>
                </a:solidFill>
              </a:rPr>
              <a:t> solutions.</a:t>
            </a:r>
          </a:p>
        </p:txBody>
      </p:sp>
    </p:spTree>
    <p:extLst>
      <p:ext uri="{BB962C8B-B14F-4D97-AF65-F5344CB8AC3E}">
        <p14:creationId xmlns:p14="http://schemas.microsoft.com/office/powerpoint/2010/main" val="3952623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Finite Element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289" y="1469037"/>
            <a:ext cx="8150578" cy="2204466"/>
          </a:xfrm>
        </p:spPr>
        <p:txBody>
          <a:bodyPr>
            <a:normAutofit/>
          </a:bodyPr>
          <a:lstStyle/>
          <a:p>
            <a:r>
              <a:rPr lang="en-US" dirty="0"/>
              <a:t>L = 55 mm, </a:t>
            </a:r>
            <a:r>
              <a:rPr lang="en-US" dirty="0" err="1"/>
              <a:t>t</a:t>
            </a:r>
            <a:r>
              <a:rPr lang="en-US" baseline="-25000" dirty="0" err="1"/>
              <a:t>l</a:t>
            </a:r>
            <a:r>
              <a:rPr lang="en-US" dirty="0"/>
              <a:t> = </a:t>
            </a:r>
            <a:r>
              <a:rPr lang="en-US" dirty="0" err="1"/>
              <a:t>t</a:t>
            </a:r>
            <a:r>
              <a:rPr lang="en-US" baseline="-25000" dirty="0" err="1"/>
              <a:t>u</a:t>
            </a:r>
            <a:r>
              <a:rPr lang="en-US" dirty="0"/>
              <a:t> = 1.5 mm, r = 3.8 mm</a:t>
            </a:r>
          </a:p>
          <a:p>
            <a:pPr>
              <a:tabLst>
                <a:tab pos="2170113" algn="l"/>
              </a:tabLst>
            </a:pPr>
            <a:r>
              <a:rPr lang="en-US" dirty="0"/>
              <a:t>Upper sheet: Mg (E</a:t>
            </a:r>
            <a:r>
              <a:rPr lang="en-US" baseline="-25000" dirty="0"/>
              <a:t>u</a:t>
            </a:r>
            <a:r>
              <a:rPr lang="en-US" dirty="0"/>
              <a:t>=45 GPa, </a:t>
            </a:r>
            <a:r>
              <a:rPr lang="el-GR" dirty="0"/>
              <a:t>ν</a:t>
            </a:r>
            <a:r>
              <a:rPr lang="en-US" baseline="-25000" dirty="0"/>
              <a:t>u</a:t>
            </a:r>
            <a:r>
              <a:rPr lang="en-US" dirty="0"/>
              <a:t>=0.35) or Steel</a:t>
            </a:r>
          </a:p>
          <a:p>
            <a:r>
              <a:rPr lang="en-US" dirty="0"/>
              <a:t>Lower sheet: Steel (E</a:t>
            </a:r>
            <a:r>
              <a:rPr lang="en-US" baseline="-25000" dirty="0"/>
              <a:t>l</a:t>
            </a:r>
            <a:r>
              <a:rPr lang="en-US" dirty="0"/>
              <a:t>=207 GPa, </a:t>
            </a:r>
            <a:r>
              <a:rPr lang="el-GR" dirty="0"/>
              <a:t>ν</a:t>
            </a:r>
            <a:r>
              <a:rPr lang="en-US" baseline="-25000" dirty="0"/>
              <a:t>l</a:t>
            </a:r>
            <a:r>
              <a:rPr lang="en-US" dirty="0"/>
              <a:t>=0.3)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A25907-4FC7-472E-94C1-1DC9D5C64B7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840" y="3815655"/>
            <a:ext cx="6851251" cy="1035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8E7DCC-1F76-424A-BB1F-D93492BE438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36" y="5708976"/>
            <a:ext cx="6693751" cy="1012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936E45-F15A-427B-94E3-12849096DC02}"/>
              </a:ext>
            </a:extLst>
          </p:cNvPr>
          <p:cNvSpPr txBox="1"/>
          <p:nvPr/>
        </p:nvSpPr>
        <p:spPr>
          <a:xfrm>
            <a:off x="3177465" y="3498402"/>
            <a:ext cx="254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Pinned loading condition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4D7410-6F49-49CD-9F64-270B33C2E812}"/>
              </a:ext>
            </a:extLst>
          </p:cNvPr>
          <p:cNvSpPr txBox="1"/>
          <p:nvPr/>
        </p:nvSpPr>
        <p:spPr>
          <a:xfrm>
            <a:off x="3080042" y="5366509"/>
            <a:ext cx="2738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Clamped loading condition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3EE1F9-7405-40E0-8DE0-B02FE3929BE7}"/>
              </a:ext>
            </a:extLst>
          </p:cNvPr>
          <p:cNvCxnSpPr>
            <a:cxnSpLocks/>
          </p:cNvCxnSpPr>
          <p:nvPr/>
        </p:nvCxnSpPr>
        <p:spPr>
          <a:xfrm flipV="1">
            <a:off x="628650" y="5087614"/>
            <a:ext cx="750716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D10998-78A1-4652-B113-63BA1841E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134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of the Finite Element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7"/>
            <a:ext cx="7886700" cy="1985364"/>
          </a:xfrm>
        </p:spPr>
        <p:txBody>
          <a:bodyPr>
            <a:normAutofit/>
          </a:bodyPr>
          <a:lstStyle/>
          <a:p>
            <a:r>
              <a:rPr lang="en-US" dirty="0"/>
              <a:t>Element type: CPE8</a:t>
            </a:r>
          </a:p>
          <a:p>
            <a:r>
              <a:rPr lang="en-US" dirty="0"/>
              <a:t>Element number: 13,496</a:t>
            </a:r>
          </a:p>
          <a:p>
            <a:r>
              <a:rPr lang="en-US" dirty="0"/>
              <a:t>Quarter point crack-tip elements with collapsed nodes are used.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26B63B-7423-4C41-8730-299AD37E6A06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35" b="6182"/>
          <a:stretch/>
        </p:blipFill>
        <p:spPr bwMode="auto">
          <a:xfrm>
            <a:off x="425450" y="4897262"/>
            <a:ext cx="5484327" cy="13814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423DE68-6AB3-4D9D-9BDF-BF8ABB451F12}"/>
              </a:ext>
            </a:extLst>
          </p:cNvPr>
          <p:cNvSpPr/>
          <p:nvPr/>
        </p:nvSpPr>
        <p:spPr>
          <a:xfrm>
            <a:off x="876300" y="5227320"/>
            <a:ext cx="289560" cy="2819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Connector: Curved 10">
            <a:extLst>
              <a:ext uri="{FF2B5EF4-FFF2-40B4-BE49-F238E27FC236}">
                <a16:creationId xmlns:a16="http://schemas.microsoft.com/office/drawing/2014/main" id="{BB0D1BF6-BCF8-4B8B-9F65-DAC1929EFD57}"/>
              </a:ext>
            </a:extLst>
          </p:cNvPr>
          <p:cNvCxnSpPr>
            <a:cxnSpLocks/>
            <a:stCxn id="9" idx="0"/>
          </p:cNvCxnSpPr>
          <p:nvPr/>
        </p:nvCxnSpPr>
        <p:spPr>
          <a:xfrm rot="5400000" flipH="1" flipV="1">
            <a:off x="3294388" y="2161080"/>
            <a:ext cx="792933" cy="5339549"/>
          </a:xfrm>
          <a:prstGeom prst="curvedConnector2">
            <a:avLst/>
          </a:prstGeom>
          <a:ln w="127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87503B-4927-47D4-8962-997F9D0B9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16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AE3DF9-00BA-47D1-9F87-D0244A2DF04B}"/>
              </a:ext>
            </a:extLst>
          </p:cNvPr>
          <p:cNvSpPr txBox="1"/>
          <p:nvPr/>
        </p:nvSpPr>
        <p:spPr>
          <a:xfrm>
            <a:off x="2934349" y="4671978"/>
            <a:ext cx="1247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upper sheet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4C4509-FFCB-45C9-9004-E5D619D6CACC}"/>
              </a:ext>
            </a:extLst>
          </p:cNvPr>
          <p:cNvSpPr txBox="1"/>
          <p:nvPr/>
        </p:nvSpPr>
        <p:spPr>
          <a:xfrm>
            <a:off x="1772673" y="5711939"/>
            <a:ext cx="1247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lower sheet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23ABB0A-0AC3-4FA1-9A5C-D43B43075C9E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9" t="43638" r="69582" b="42784"/>
          <a:stretch/>
        </p:blipFill>
        <p:spPr bwMode="auto">
          <a:xfrm>
            <a:off x="6505406" y="3886022"/>
            <a:ext cx="1559835" cy="19104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16597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Normalized Stress Intensity Factors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85816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To demonstrate the results, several normalized stress intensity factors are defined.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0082E20-2255-48BD-BE20-276CD5B87C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012127"/>
              </p:ext>
            </p:extLst>
          </p:nvPr>
        </p:nvGraphicFramePr>
        <p:xfrm>
          <a:off x="1256318" y="2980744"/>
          <a:ext cx="1636155" cy="605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9" name="Equation" r:id="rId3" imgW="1211967" imgH="448314" progId="Equation.3">
                  <p:embed/>
                </p:oleObj>
              </mc:Choice>
              <mc:Fallback>
                <p:oleObj name="Equation" r:id="rId3" imgW="1211967" imgH="44831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6318" y="2980744"/>
                        <a:ext cx="1636155" cy="605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DE1F079-1D42-4B98-9D47-64E244E540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538621"/>
              </p:ext>
            </p:extLst>
          </p:nvPr>
        </p:nvGraphicFramePr>
        <p:xfrm>
          <a:off x="1256318" y="3851252"/>
          <a:ext cx="1662112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0" name="Equation" r:id="rId5" imgW="1231560" imgH="457200" progId="Equation.3">
                  <p:embed/>
                </p:oleObj>
              </mc:Choice>
              <mc:Fallback>
                <p:oleObj name="Equation" r:id="rId5" imgW="123156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56318" y="3851252"/>
                        <a:ext cx="1662112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CC664C5-7B0E-4423-A17C-692CC903C7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424780"/>
              </p:ext>
            </p:extLst>
          </p:nvPr>
        </p:nvGraphicFramePr>
        <p:xfrm>
          <a:off x="1256318" y="5239823"/>
          <a:ext cx="1649303" cy="605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1" name="Equation" r:id="rId7" imgW="1221706" imgH="448314" progId="Equation.3">
                  <p:embed/>
                </p:oleObj>
              </mc:Choice>
              <mc:Fallback>
                <p:oleObj name="Equation" r:id="rId7" imgW="1221706" imgH="44831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56318" y="5239823"/>
                        <a:ext cx="1649303" cy="605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96E3836-E48C-4910-9B61-1B5D05429A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291994"/>
              </p:ext>
            </p:extLst>
          </p:nvPr>
        </p:nvGraphicFramePr>
        <p:xfrm>
          <a:off x="5529739" y="2968094"/>
          <a:ext cx="1919561" cy="630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2" name="Equation" r:id="rId9" imgW="1421897" imgH="467054" progId="Equation.3">
                  <p:embed/>
                </p:oleObj>
              </mc:Choice>
              <mc:Fallback>
                <p:oleObj name="Equation" r:id="rId9" imgW="1421897" imgH="46705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29739" y="2968094"/>
                        <a:ext cx="1919561" cy="630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1714C52-B124-4A42-8B76-525C3E86F5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2532670"/>
              </p:ext>
            </p:extLst>
          </p:nvPr>
        </p:nvGraphicFramePr>
        <p:xfrm>
          <a:off x="5529739" y="3844760"/>
          <a:ext cx="1919561" cy="630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3" name="Equation" r:id="rId11" imgW="1421897" imgH="467054" progId="Equation.3">
                  <p:embed/>
                </p:oleObj>
              </mc:Choice>
              <mc:Fallback>
                <p:oleObj name="Equation" r:id="rId11" imgW="1421897" imgH="46705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29739" y="3844760"/>
                        <a:ext cx="1919561" cy="630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2263BBD-40B7-448F-ADA5-932164D0BB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105757"/>
              </p:ext>
            </p:extLst>
          </p:nvPr>
        </p:nvGraphicFramePr>
        <p:xfrm>
          <a:off x="5529739" y="5239823"/>
          <a:ext cx="1919561" cy="617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4" name="Equation" r:id="rId13" imgW="1421897" imgH="457684" progId="Equation.3">
                  <p:embed/>
                </p:oleObj>
              </mc:Choice>
              <mc:Fallback>
                <p:oleObj name="Equation" r:id="rId13" imgW="1421897" imgH="45768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29739" y="5239823"/>
                        <a:ext cx="1919561" cy="6178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54D312A-F656-460A-A3C8-A8F1B4F100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797654"/>
              </p:ext>
            </p:extLst>
          </p:nvPr>
        </p:nvGraphicFramePr>
        <p:xfrm>
          <a:off x="3703714" y="4718409"/>
          <a:ext cx="1352750" cy="386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5" name="Equation" r:id="rId15" imgW="1002037" imgH="286143" progId="Equation.3">
                  <p:embed/>
                </p:oleObj>
              </mc:Choice>
              <mc:Fallback>
                <p:oleObj name="Equation" r:id="rId15" imgW="1002037" imgH="286143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03714" y="4718409"/>
                        <a:ext cx="1352750" cy="3862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1208FE78-96B0-4F31-9639-13735BD792D1}"/>
              </a:ext>
            </a:extLst>
          </p:cNvPr>
          <p:cNvSpPr txBox="1"/>
          <p:nvPr/>
        </p:nvSpPr>
        <p:spPr>
          <a:xfrm>
            <a:off x="690439" y="2407218"/>
            <a:ext cx="2802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Pinned loading condition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FB7045-B392-41E2-A054-AE23C463D648}"/>
              </a:ext>
            </a:extLst>
          </p:cNvPr>
          <p:cNvSpPr txBox="1"/>
          <p:nvPr/>
        </p:nvSpPr>
        <p:spPr>
          <a:xfrm>
            <a:off x="5267614" y="2407218"/>
            <a:ext cx="29619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Clamped loading condition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263B25-C878-4A1A-8DBE-19390F8953E8}"/>
              </a:ext>
            </a:extLst>
          </p:cNvPr>
          <p:cNvCxnSpPr>
            <a:cxnSpLocks/>
          </p:cNvCxnSpPr>
          <p:nvPr/>
        </p:nvCxnSpPr>
        <p:spPr>
          <a:xfrm>
            <a:off x="4380089" y="2486240"/>
            <a:ext cx="0" cy="209704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C0A745F-48AA-4EDF-B48E-CBD07573FA6D}"/>
              </a:ext>
            </a:extLst>
          </p:cNvPr>
          <p:cNvCxnSpPr>
            <a:cxnSpLocks/>
          </p:cNvCxnSpPr>
          <p:nvPr/>
        </p:nvCxnSpPr>
        <p:spPr>
          <a:xfrm>
            <a:off x="4380089" y="5239823"/>
            <a:ext cx="0" cy="77439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816AC12-42C9-4B41-8B38-B1050A1940A6}"/>
              </a:ext>
            </a:extLst>
          </p:cNvPr>
          <p:cNvSpPr/>
          <p:nvPr/>
        </p:nvSpPr>
        <p:spPr>
          <a:xfrm>
            <a:off x="1625600" y="2968094"/>
            <a:ext cx="812800" cy="287695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2670933-1449-4BB7-801A-CD871C60888B}"/>
              </a:ext>
            </a:extLst>
          </p:cNvPr>
          <p:cNvSpPr/>
          <p:nvPr/>
        </p:nvSpPr>
        <p:spPr>
          <a:xfrm>
            <a:off x="5943989" y="2968094"/>
            <a:ext cx="1054164" cy="287695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id="{D0BD7428-B5E4-414A-B8B6-82888B461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17</a:t>
            </a:fld>
            <a:endParaRPr lang="en-US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4B90A08-A6E0-4675-83BF-C5EE7220AD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831692"/>
              </p:ext>
            </p:extLst>
          </p:nvPr>
        </p:nvGraphicFramePr>
        <p:xfrm>
          <a:off x="1327355" y="6147474"/>
          <a:ext cx="592619" cy="5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6" name="Equation" r:id="rId17" imgW="438977" imgH="438584" progId="Equation.3">
                  <p:embed/>
                </p:oleObj>
              </mc:Choice>
              <mc:Fallback>
                <p:oleObj name="Equation" r:id="rId17" imgW="438977" imgH="43858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327355" y="6147474"/>
                        <a:ext cx="592619" cy="59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10CB1518-FA55-4593-9159-DEEF2C6532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3315165"/>
              </p:ext>
            </p:extLst>
          </p:nvPr>
        </p:nvGraphicFramePr>
        <p:xfrm>
          <a:off x="2474531" y="6289050"/>
          <a:ext cx="914981" cy="30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7" name="Equation" r:id="rId19" imgW="677764" imgH="228842" progId="Equation.3">
                  <p:embed/>
                </p:oleObj>
              </mc:Choice>
              <mc:Fallback>
                <p:oleObj name="Equation" r:id="rId19" imgW="677764" imgH="22884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474531" y="6289050"/>
                        <a:ext cx="914981" cy="30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D153E87-D85F-45DE-BB5E-B59123661B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338880"/>
              </p:ext>
            </p:extLst>
          </p:nvPr>
        </p:nvGraphicFramePr>
        <p:xfrm>
          <a:off x="4419348" y="6282725"/>
          <a:ext cx="1417028" cy="321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8" name="Equation" r:id="rId21" imgW="1049650" imgH="238212" progId="Equation.3">
                  <p:embed/>
                </p:oleObj>
              </mc:Choice>
              <mc:Fallback>
                <p:oleObj name="Equation" r:id="rId21" imgW="1049650" imgH="23821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19348" y="6282725"/>
                        <a:ext cx="1417028" cy="3215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43DB10A-B5EB-459E-B6BD-411359294E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433943"/>
              </p:ext>
            </p:extLst>
          </p:nvPr>
        </p:nvGraphicFramePr>
        <p:xfrm>
          <a:off x="6040105" y="6282725"/>
          <a:ext cx="1352750" cy="321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9" name="Equation" r:id="rId23" imgW="1002037" imgH="238212" progId="Equation.3">
                  <p:embed/>
                </p:oleObj>
              </mc:Choice>
              <mc:Fallback>
                <p:oleObj name="Equation" r:id="rId23" imgW="1002037" imgH="23821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040105" y="6282725"/>
                        <a:ext cx="1352750" cy="3215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B98B4BD0-C6A2-44A4-A1B6-8578EE30C504}"/>
              </a:ext>
            </a:extLst>
          </p:cNvPr>
          <p:cNvSpPr txBox="1"/>
          <p:nvPr/>
        </p:nvSpPr>
        <p:spPr>
          <a:xfrm>
            <a:off x="3506268" y="6243463"/>
            <a:ext cx="8825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where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299ED5D-BEB4-4251-B723-E03B74F4E199}"/>
              </a:ext>
            </a:extLst>
          </p:cNvPr>
          <p:cNvSpPr txBox="1"/>
          <p:nvPr/>
        </p:nvSpPr>
        <p:spPr>
          <a:xfrm>
            <a:off x="1903162" y="6243463"/>
            <a:ext cx="311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,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A20A48-EA1E-4DE1-A0AE-943A5E31C8AD}"/>
              </a:ext>
            </a:extLst>
          </p:cNvPr>
          <p:cNvSpPr txBox="1"/>
          <p:nvPr/>
        </p:nvSpPr>
        <p:spPr>
          <a:xfrm>
            <a:off x="5740199" y="6243463"/>
            <a:ext cx="311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,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6BDEA6A-0813-49DF-880C-0F36A3593F5D}"/>
              </a:ext>
            </a:extLst>
          </p:cNvPr>
          <p:cNvCxnSpPr>
            <a:cxnSpLocks/>
          </p:cNvCxnSpPr>
          <p:nvPr/>
        </p:nvCxnSpPr>
        <p:spPr>
          <a:xfrm>
            <a:off x="1256318" y="6739562"/>
            <a:ext cx="775682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0C8754B-BC3D-4617-B20A-586FBC2C9FD5}"/>
              </a:ext>
            </a:extLst>
          </p:cNvPr>
          <p:cNvCxnSpPr>
            <a:cxnSpLocks/>
          </p:cNvCxnSpPr>
          <p:nvPr/>
        </p:nvCxnSpPr>
        <p:spPr>
          <a:xfrm>
            <a:off x="2438400" y="6615383"/>
            <a:ext cx="504825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212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Similar Fe/Fe Weld with </a:t>
            </a:r>
            <a:r>
              <a:rPr lang="el-GR" dirty="0"/>
              <a:t>δ</a:t>
            </a:r>
            <a:r>
              <a:rPr lang="en-US" dirty="0"/>
              <a:t> =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Table 12">
                <a:extLst>
                  <a:ext uri="{FF2B5EF4-FFF2-40B4-BE49-F238E27FC236}">
                    <a16:creationId xmlns:a16="http://schemas.microsoft.com/office/drawing/2014/main" id="{4782800D-7687-47B6-9758-CCFF58A457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1359757"/>
                  </p:ext>
                </p:extLst>
              </p:nvPr>
            </p:nvGraphicFramePr>
            <p:xfrm>
              <a:off x="1696331" y="4890432"/>
              <a:ext cx="5096716" cy="130263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60460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1225595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144713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1163524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Analytical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Pinned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Clamped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Change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/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0.8660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0.7767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-10.31%</a:t>
                          </a:r>
                          <a:endParaRPr lang="en-US" sz="16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/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1.0000</a:t>
                          </a:r>
                          <a:endParaRPr lang="en-US" sz="16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0.9226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-7.74%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/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1.3229</a:t>
                          </a:r>
                          <a:endParaRPr lang="en-US" sz="16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1.2060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-8.84%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Table 12">
                <a:extLst>
                  <a:ext uri="{FF2B5EF4-FFF2-40B4-BE49-F238E27FC236}">
                    <a16:creationId xmlns:a16="http://schemas.microsoft.com/office/drawing/2014/main" id="{4782800D-7687-47B6-9758-CCFF58A457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1359757"/>
                  </p:ext>
                </p:extLst>
              </p:nvPr>
            </p:nvGraphicFramePr>
            <p:xfrm>
              <a:off x="1696331" y="4890432"/>
              <a:ext cx="5096716" cy="130263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60460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1225595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144713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1163524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Analytical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Pinned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Clamped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Change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3162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83" t="-125000" r="-306280" b="-23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0.8660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0.7767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-10.31%</a:t>
                          </a:r>
                          <a:endParaRPr lang="en-US" sz="16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3162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83" t="-225000" r="-306280" b="-13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1.0000</a:t>
                          </a:r>
                          <a:endParaRPr lang="en-US" sz="16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0.9226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-7.74%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30441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83" t="-338000" r="-306280" b="-3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1.3229</a:t>
                          </a:r>
                          <a:endParaRPr lang="en-US" sz="16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1.2060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-8.84%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F6F210-5776-4FF1-BCB0-56931A4EA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61858"/>
            <a:ext cx="2057400" cy="365125"/>
          </a:xfrm>
        </p:spPr>
        <p:txBody>
          <a:bodyPr/>
          <a:lstStyle/>
          <a:p>
            <a:fld id="{07AC8C8D-636E-41E4-A39A-D5316929D9B4}" type="slidenum">
              <a:rPr lang="en-US" smtClean="0"/>
              <a:t>18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592B159C-5430-4810-B474-D42EFC913FD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4716115"/>
                  </p:ext>
                </p:extLst>
              </p:nvPr>
            </p:nvGraphicFramePr>
            <p:xfrm>
              <a:off x="1696331" y="3261780"/>
              <a:ext cx="5096716" cy="12070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60460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1225595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144713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1163524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Clamped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Analytical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Computational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Error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𝒄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0.7767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0.7999</a:t>
                          </a:r>
                          <a:endParaRPr lang="en-US" sz="160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2.99%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𝒄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0.9226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0.9287</a:t>
                          </a:r>
                          <a:endParaRPr lang="en-US" sz="16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0.66%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𝒄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1.2060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1.2257</a:t>
                          </a:r>
                          <a:endParaRPr lang="en-US" sz="16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1.63%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592B159C-5430-4810-B474-D42EFC913FD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4716115"/>
                  </p:ext>
                </p:extLst>
              </p:nvPr>
            </p:nvGraphicFramePr>
            <p:xfrm>
              <a:off x="1696331" y="3261780"/>
              <a:ext cx="5096716" cy="12070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60460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1225595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144713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1163524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Clamped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Analytical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Computational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Error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8041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483" t="-138298" r="-306280" b="-234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0.7767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0.7999</a:t>
                          </a:r>
                          <a:endParaRPr lang="en-US" sz="160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2.99%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8041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483" t="-243478" r="-306280" b="-139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0.9226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0.9287</a:t>
                          </a:r>
                          <a:endParaRPr lang="en-US" sz="16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0.66%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8041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483" t="-343478" r="-306280" b="-39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1.2060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1.2257</a:t>
                          </a:r>
                          <a:endParaRPr lang="en-US" sz="16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1.63%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164A8C9F-2AC9-4D7A-851A-78677A7C58C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2814346"/>
                  </p:ext>
                </p:extLst>
              </p:nvPr>
            </p:nvGraphicFramePr>
            <p:xfrm>
              <a:off x="1696331" y="1543908"/>
              <a:ext cx="5096716" cy="129622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60460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1225595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1455089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1155572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Pinned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Analytical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Computational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Error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0.8660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0.8656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-0.05%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1.0000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0.9998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-0.02%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1.3229</a:t>
                          </a:r>
                          <a:endParaRPr lang="en-US" sz="16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1.3224</a:t>
                          </a:r>
                          <a:endParaRPr lang="en-US" sz="16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-0.04%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164A8C9F-2AC9-4D7A-851A-78677A7C58C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2814346"/>
                  </p:ext>
                </p:extLst>
              </p:nvPr>
            </p:nvGraphicFramePr>
            <p:xfrm>
              <a:off x="1696331" y="1543908"/>
              <a:ext cx="5096716" cy="129622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60460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1225595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1455089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1155572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0000"/>
                              </a:solidFill>
                            </a:rPr>
                            <a:t>Pinned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Analytical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Computational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Error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31489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483" t="-125000" r="-306280" b="-22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0.8660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0.8656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-0.05%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31489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483" t="-225000" r="-306280" b="-12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1.0000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0.9998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-0.02%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3006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483" t="-344898" r="-306280" b="-346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1.3229</a:t>
                          </a:r>
                          <a:endParaRPr lang="en-US" sz="16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1.3224</a:t>
                          </a:r>
                          <a:endParaRPr lang="en-US" sz="16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a:t>-0.04%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504007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Dissimilar Mg/Fe Weld with </a:t>
            </a:r>
            <a:r>
              <a:rPr lang="el-GR" dirty="0"/>
              <a:t>δ</a:t>
            </a:r>
            <a:r>
              <a:rPr lang="en-US" dirty="0"/>
              <a:t> = 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767FE94-6583-43EE-8CB1-9A1517468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1624217"/>
          </a:xfrm>
        </p:spPr>
        <p:txBody>
          <a:bodyPr/>
          <a:lstStyle/>
          <a:p>
            <a:r>
              <a:rPr lang="en-US" dirty="0"/>
              <a:t>Right crack is the critical one in both cases.</a:t>
            </a:r>
          </a:p>
          <a:p>
            <a:r>
              <a:rPr lang="en-US" dirty="0"/>
              <a:t>For right cracks, Mode 2 (K</a:t>
            </a:r>
            <a:r>
              <a:rPr lang="en-US" baseline="-25000" dirty="0"/>
              <a:t>2</a:t>
            </a:r>
            <a:r>
              <a:rPr lang="en-US" dirty="0"/>
              <a:t>) is dominant.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F6F210-5776-4FF1-BCB0-56931A4EA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19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EF715983-A927-4A48-A022-B5B9ED866B3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7100773"/>
                  </p:ext>
                </p:extLst>
              </p:nvPr>
            </p:nvGraphicFramePr>
            <p:xfrm>
              <a:off x="273049" y="3093253"/>
              <a:ext cx="8597902" cy="171228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77340">
                      <a:extLst>
                        <a:ext uri="{9D8B030D-6E8A-4147-A177-3AD203B41FA5}">
                          <a16:colId xmlns:a16="http://schemas.microsoft.com/office/drawing/2014/main" val="2989441938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488829800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3587286820"/>
                        </a:ext>
                      </a:extLst>
                    </a:gridCol>
                    <a:gridCol w="1078172">
                      <a:extLst>
                        <a:ext uri="{9D8B030D-6E8A-4147-A177-3AD203B41FA5}">
                          <a16:colId xmlns:a16="http://schemas.microsoft.com/office/drawing/2014/main" val="897005966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3103283622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267474802"/>
                        </a:ext>
                      </a:extLst>
                    </a:gridCol>
                    <a:gridCol w="970770">
                      <a:extLst>
                        <a:ext uri="{9D8B030D-6E8A-4147-A177-3AD203B41FA5}">
                          <a16:colId xmlns:a16="http://schemas.microsoft.com/office/drawing/2014/main" val="3755315576"/>
                        </a:ext>
                      </a:extLst>
                    </a:gridCol>
                  </a:tblGrid>
                  <a:tr h="250700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Pinned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Left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Right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85211194"/>
                      </a:ext>
                    </a:extLst>
                  </a:tr>
                  <a:tr h="5014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Analytical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Computational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Error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Analytical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Computational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Error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913745011"/>
                      </a:ext>
                    </a:extLst>
                  </a:tr>
                  <a:tr h="250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0.5068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0.5077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0.18%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1.0402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0.9854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-5.27%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45200341"/>
                      </a:ext>
                    </a:extLst>
                  </a:tr>
                  <a:tr h="250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0.5239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0.5225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-0.27%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1.4231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1.4606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2.64%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75396623"/>
                      </a:ext>
                    </a:extLst>
                  </a:tr>
                  <a:tr h="250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0.7289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0.7285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-0.05%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1.7627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1.7619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-0.05%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026371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EF715983-A927-4A48-A022-B5B9ED866B3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7100773"/>
                  </p:ext>
                </p:extLst>
              </p:nvPr>
            </p:nvGraphicFramePr>
            <p:xfrm>
              <a:off x="273049" y="3093253"/>
              <a:ext cx="8597902" cy="171228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77340">
                      <a:extLst>
                        <a:ext uri="{9D8B030D-6E8A-4147-A177-3AD203B41FA5}">
                          <a16:colId xmlns:a16="http://schemas.microsoft.com/office/drawing/2014/main" val="2989441938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488829800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3587286820"/>
                        </a:ext>
                      </a:extLst>
                    </a:gridCol>
                    <a:gridCol w="1078172">
                      <a:extLst>
                        <a:ext uri="{9D8B030D-6E8A-4147-A177-3AD203B41FA5}">
                          <a16:colId xmlns:a16="http://schemas.microsoft.com/office/drawing/2014/main" val="897005966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3103283622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267474802"/>
                        </a:ext>
                      </a:extLst>
                    </a:gridCol>
                    <a:gridCol w="970770">
                      <a:extLst>
                        <a:ext uri="{9D8B030D-6E8A-4147-A177-3AD203B41FA5}">
                          <a16:colId xmlns:a16="http://schemas.microsoft.com/office/drawing/2014/main" val="3755315576"/>
                        </a:ext>
                      </a:extLst>
                    </a:gridCol>
                  </a:tblGrid>
                  <a:tr h="280416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Pinned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Left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Right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85211194"/>
                      </a:ext>
                    </a:extLst>
                  </a:tr>
                  <a:tr h="5014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Analytical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Computational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Error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Analytical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Computational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Error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913745011"/>
                      </a:ext>
                    </a:extLst>
                  </a:tr>
                  <a:tr h="31489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565" t="-259615" r="-700000" b="-2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0.5068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0.5077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0.18%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1.0402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0.9854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-5.27%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45200341"/>
                      </a:ext>
                    </a:extLst>
                  </a:tr>
                  <a:tr h="31489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565" t="-366667" r="-700000" b="-1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0.5239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0.5225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-0.27%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1.4231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1.4606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2.64%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75396623"/>
                      </a:ext>
                    </a:extLst>
                  </a:tr>
                  <a:tr h="3006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565" t="-476000" r="-700000" b="-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0.7289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0.7285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-0.05%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1.7627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1.7619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-0.05%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0263718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44E970D6-AD0E-4CF2-AC36-C9CA93B4F37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6245172"/>
                  </p:ext>
                </p:extLst>
              </p:nvPr>
            </p:nvGraphicFramePr>
            <p:xfrm>
              <a:off x="273048" y="5059778"/>
              <a:ext cx="8597903" cy="140208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77340">
                      <a:extLst>
                        <a:ext uri="{9D8B030D-6E8A-4147-A177-3AD203B41FA5}">
                          <a16:colId xmlns:a16="http://schemas.microsoft.com/office/drawing/2014/main" val="1922285730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2584229921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863090120"/>
                        </a:ext>
                      </a:extLst>
                    </a:gridCol>
                    <a:gridCol w="1078172">
                      <a:extLst>
                        <a:ext uri="{9D8B030D-6E8A-4147-A177-3AD203B41FA5}">
                          <a16:colId xmlns:a16="http://schemas.microsoft.com/office/drawing/2014/main" val="3327606971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1354582172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1737489675"/>
                        </a:ext>
                      </a:extLst>
                    </a:gridCol>
                    <a:gridCol w="970771">
                      <a:extLst>
                        <a:ext uri="{9D8B030D-6E8A-4147-A177-3AD203B41FA5}">
                          <a16:colId xmlns:a16="http://schemas.microsoft.com/office/drawing/2014/main" val="1064641873"/>
                        </a:ext>
                      </a:extLst>
                    </a:gridCol>
                  </a:tblGrid>
                  <a:tr h="0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Clamped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Left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Right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10551290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Analytical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Computational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Error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Analytical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Computational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Error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94103348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𝒄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0.5523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0.5652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2.34%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0.7088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0.6971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-1.65%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5571055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𝒄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0.5642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0.5668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0.46%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1.1575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1.1915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2.94%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504690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𝒄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0.7895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0.8004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1.38%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1.3573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1.3804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1.70%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409388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44E970D6-AD0E-4CF2-AC36-C9CA93B4F37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6245172"/>
                  </p:ext>
                </p:extLst>
              </p:nvPr>
            </p:nvGraphicFramePr>
            <p:xfrm>
              <a:off x="273048" y="5059778"/>
              <a:ext cx="8597903" cy="140208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77340">
                      <a:extLst>
                        <a:ext uri="{9D8B030D-6E8A-4147-A177-3AD203B41FA5}">
                          <a16:colId xmlns:a16="http://schemas.microsoft.com/office/drawing/2014/main" val="1922285730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2584229921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863090120"/>
                        </a:ext>
                      </a:extLst>
                    </a:gridCol>
                    <a:gridCol w="1078172">
                      <a:extLst>
                        <a:ext uri="{9D8B030D-6E8A-4147-A177-3AD203B41FA5}">
                          <a16:colId xmlns:a16="http://schemas.microsoft.com/office/drawing/2014/main" val="3327606971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1354582172"/>
                        </a:ext>
                      </a:extLst>
                    </a:gridCol>
                    <a:gridCol w="1367905">
                      <a:extLst>
                        <a:ext uri="{9D8B030D-6E8A-4147-A177-3AD203B41FA5}">
                          <a16:colId xmlns:a16="http://schemas.microsoft.com/office/drawing/2014/main" val="1737489675"/>
                        </a:ext>
                      </a:extLst>
                    </a:gridCol>
                    <a:gridCol w="970771">
                      <a:extLst>
                        <a:ext uri="{9D8B030D-6E8A-4147-A177-3AD203B41FA5}">
                          <a16:colId xmlns:a16="http://schemas.microsoft.com/office/drawing/2014/main" val="1064641873"/>
                        </a:ext>
                      </a:extLst>
                    </a:gridCol>
                  </a:tblGrid>
                  <a:tr h="280416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Clamped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Left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Right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10551290"/>
                      </a:ext>
                    </a:extLst>
                  </a:tr>
                  <a:tr h="28041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Analytical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Computational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Error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Analytical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Computational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Error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941033485"/>
                      </a:ext>
                    </a:extLst>
                  </a:tr>
                  <a:tr h="28041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65" t="-208511" r="-700000" b="-234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0.5523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0.5652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2.34%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0.7088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0.6971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-1.65%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55710551"/>
                      </a:ext>
                    </a:extLst>
                  </a:tr>
                  <a:tr h="28041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65" t="-315217" r="-700000" b="-139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0.5642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0.5668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0.46%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1.1575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1.1915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2.94%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5046907"/>
                      </a:ext>
                    </a:extLst>
                  </a:tr>
                  <a:tr h="28041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65" t="-415217" r="-700000" b="-391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0.7895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0.8004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1.38%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1.3573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1.3804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1.70%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409388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60289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6FB23-391D-4142-B754-CFA697787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B1E429-82F0-40CF-A29E-153D248DF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  <a:p>
            <a:r>
              <a:rPr lang="en-US" dirty="0"/>
              <a:t>Stress intensity factor solutions from structural stress solutions</a:t>
            </a:r>
          </a:p>
          <a:p>
            <a:r>
              <a:rPr lang="en-US" dirty="0"/>
              <a:t>Effects of different loading conditions in 2-D</a:t>
            </a:r>
          </a:p>
          <a:p>
            <a:r>
              <a:rPr lang="en-US" dirty="0"/>
              <a:t>Stress intensity factor solutions for spot welds in lap-shear specimens in 3-D</a:t>
            </a:r>
          </a:p>
          <a:p>
            <a:r>
              <a:rPr lang="en-US"/>
              <a:t>Conclusions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BB692B-AB8D-4FBA-953D-7F11ECAFD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8715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Dissimilar Mg/Fe Weld with </a:t>
            </a:r>
            <a:r>
              <a:rPr lang="el-GR" dirty="0"/>
              <a:t>δ</a:t>
            </a:r>
            <a:r>
              <a:rPr lang="en-US" dirty="0"/>
              <a:t> = 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8E68AB4-CA7E-4438-91A6-AE0421378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2721963"/>
          </a:xfrm>
        </p:spPr>
        <p:txBody>
          <a:bodyPr/>
          <a:lstStyle/>
          <a:p>
            <a:r>
              <a:rPr lang="en-US" dirty="0"/>
              <a:t>When the BCs are changed from pinned to clamped, the K</a:t>
            </a:r>
            <a:r>
              <a:rPr lang="en-US" baseline="-25000" dirty="0"/>
              <a:t>2</a:t>
            </a:r>
            <a:r>
              <a:rPr lang="en-US" dirty="0"/>
              <a:t> for the critical right crack will decrease by about 20%.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F6F210-5776-4FF1-BCB0-56931A4EA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20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Table 12">
                <a:extLst>
                  <a:ext uri="{FF2B5EF4-FFF2-40B4-BE49-F238E27FC236}">
                    <a16:creationId xmlns:a16="http://schemas.microsoft.com/office/drawing/2014/main" id="{4782800D-7687-47B6-9758-CCFF58A457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3450172"/>
                  </p:ext>
                </p:extLst>
              </p:nvPr>
            </p:nvGraphicFramePr>
            <p:xfrm>
              <a:off x="273048" y="3775963"/>
              <a:ext cx="8597903" cy="149771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60460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1287898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1287898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1260460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  <a:gridCol w="1287898">
                      <a:extLst>
                        <a:ext uri="{9D8B030D-6E8A-4147-A177-3AD203B41FA5}">
                          <a16:colId xmlns:a16="http://schemas.microsoft.com/office/drawing/2014/main" val="2580956997"/>
                        </a:ext>
                      </a:extLst>
                    </a:gridCol>
                    <a:gridCol w="1287898">
                      <a:extLst>
                        <a:ext uri="{9D8B030D-6E8A-4147-A177-3AD203B41FA5}">
                          <a16:colId xmlns:a16="http://schemas.microsoft.com/office/drawing/2014/main" val="3304436867"/>
                        </a:ext>
                      </a:extLst>
                    </a:gridCol>
                    <a:gridCol w="925391">
                      <a:extLst>
                        <a:ext uri="{9D8B030D-6E8A-4147-A177-3AD203B41FA5}">
                          <a16:colId xmlns:a16="http://schemas.microsoft.com/office/drawing/2014/main" val="877831563"/>
                        </a:ext>
                      </a:extLst>
                    </a:gridCol>
                  </a:tblGrid>
                  <a:tr h="0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Analytical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Left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Right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87321001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Pinned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Clamped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Change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Pinned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Clamped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Change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/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0.5068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0.5523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+8.98%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1.0402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0.7088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-31.86%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/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0.5239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0.5642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+7.69%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1.4231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1.1575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-18.66%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/>
                                </m:sSub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0.7289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0.7895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+8.31%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1.7627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1.3573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-23.00%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Table 12">
                <a:extLst>
                  <a:ext uri="{FF2B5EF4-FFF2-40B4-BE49-F238E27FC236}">
                    <a16:creationId xmlns:a16="http://schemas.microsoft.com/office/drawing/2014/main" id="{4782800D-7687-47B6-9758-CCFF58A457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3450172"/>
                  </p:ext>
                </p:extLst>
              </p:nvPr>
            </p:nvGraphicFramePr>
            <p:xfrm>
              <a:off x="273048" y="3775963"/>
              <a:ext cx="8597903" cy="149771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60460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1287898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1287898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1260460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  <a:gridCol w="1287898">
                      <a:extLst>
                        <a:ext uri="{9D8B030D-6E8A-4147-A177-3AD203B41FA5}">
                          <a16:colId xmlns:a16="http://schemas.microsoft.com/office/drawing/2014/main" val="2580956997"/>
                        </a:ext>
                      </a:extLst>
                    </a:gridCol>
                    <a:gridCol w="1287898">
                      <a:extLst>
                        <a:ext uri="{9D8B030D-6E8A-4147-A177-3AD203B41FA5}">
                          <a16:colId xmlns:a16="http://schemas.microsoft.com/office/drawing/2014/main" val="3304436867"/>
                        </a:ext>
                      </a:extLst>
                    </a:gridCol>
                    <a:gridCol w="925391">
                      <a:extLst>
                        <a:ext uri="{9D8B030D-6E8A-4147-A177-3AD203B41FA5}">
                          <a16:colId xmlns:a16="http://schemas.microsoft.com/office/drawing/2014/main" val="877831563"/>
                        </a:ext>
                      </a:extLst>
                    </a:gridCol>
                  </a:tblGrid>
                  <a:tr h="280416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Analytical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Left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Right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87321001"/>
                      </a:ext>
                    </a:extLst>
                  </a:tr>
                  <a:tr h="280416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Pinned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Clamped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Change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Pinned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Clamped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Change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3162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83" t="-184906" r="-584058" b="-2226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0.5068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0.5523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+8.98%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1.0402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0.7088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-31.86%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3162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83" t="-290385" r="-584058" b="-12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0.5239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0.5642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+7.69%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1.4231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1.1575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-18.66%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30441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83" t="-406000" r="-584058" b="-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0.7289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0.7895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+8.31%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1.7627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1.3573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-23.00%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305390B8-C067-41F0-8A5B-BE0C1B8D0562}"/>
              </a:ext>
            </a:extLst>
          </p:cNvPr>
          <p:cNvSpPr txBox="1"/>
          <p:nvPr/>
        </p:nvSpPr>
        <p:spPr>
          <a:xfrm>
            <a:off x="572769" y="5800249"/>
            <a:ext cx="74090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Sung, S.-J. and Pan, J., Further investigation of stress intensity factor solutions for similar and dissimilar welds in lap-shear specimens under clamped loading conditions. Engineering Fracture Mechanics. 2016;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166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:60-81</a:t>
            </a:r>
          </a:p>
        </p:txBody>
      </p:sp>
    </p:spTree>
    <p:extLst>
      <p:ext uri="{BB962C8B-B14F-4D97-AF65-F5344CB8AC3E}">
        <p14:creationId xmlns:p14="http://schemas.microsoft.com/office/powerpoint/2010/main" val="1879818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Spot Welds in 3-D Lap-Shear Specimens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1075801"/>
          </a:xfrm>
        </p:spPr>
        <p:txBody>
          <a:bodyPr>
            <a:normAutofit fontScale="92500"/>
          </a:bodyPr>
          <a:lstStyle/>
          <a:p>
            <a:r>
              <a:rPr lang="en-US" dirty="0"/>
              <a:t>Generalizing 2-D cases to 3-D cases</a:t>
            </a:r>
          </a:p>
          <a:p>
            <a:r>
              <a:rPr lang="en-US" dirty="0"/>
              <a:t>Additional geometric parameters: overlap H, width 2b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968D02-50DD-4D35-B192-64A5EB579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044" y="2914170"/>
            <a:ext cx="5843251" cy="1669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694023-5DF0-453C-B781-D4FA3351A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044" y="5051976"/>
            <a:ext cx="5756626" cy="1669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B648D5-CB4D-465A-AA7F-99A41131AA85}"/>
              </a:ext>
            </a:extLst>
          </p:cNvPr>
          <p:cNvSpPr txBox="1"/>
          <p:nvPr/>
        </p:nvSpPr>
        <p:spPr>
          <a:xfrm>
            <a:off x="628650" y="2528198"/>
            <a:ext cx="254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Pinned loading condition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EC1F36-7B93-4C89-8679-DBD6F392AE51}"/>
              </a:ext>
            </a:extLst>
          </p:cNvPr>
          <p:cNvSpPr txBox="1"/>
          <p:nvPr/>
        </p:nvSpPr>
        <p:spPr>
          <a:xfrm>
            <a:off x="628650" y="4583670"/>
            <a:ext cx="2738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Clamped loading condition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5440AA2-5E3F-4C17-95AB-A861D6693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697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Body Diagrams of Specimens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6988F8-1775-4E49-A6A8-DB80312C8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028992"/>
            <a:ext cx="7560001" cy="1926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B0A033-0424-4122-B310-C4E617AE48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12" y="4439351"/>
            <a:ext cx="7110001" cy="1917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C61F96-5F00-46E8-A6DD-7C4B1F3E261A}"/>
              </a:ext>
            </a:extLst>
          </p:cNvPr>
          <p:cNvSpPr txBox="1"/>
          <p:nvPr/>
        </p:nvSpPr>
        <p:spPr>
          <a:xfrm>
            <a:off x="641350" y="1636416"/>
            <a:ext cx="254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Pinned loading condition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83473B-47B9-4501-BDC7-99EAC1E0A5F5}"/>
              </a:ext>
            </a:extLst>
          </p:cNvPr>
          <p:cNvSpPr txBox="1"/>
          <p:nvPr/>
        </p:nvSpPr>
        <p:spPr>
          <a:xfrm>
            <a:off x="641350" y="4047488"/>
            <a:ext cx="2738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Clamped loading condition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5258BD-CE79-4AEC-BB1D-064FB7DE0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22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3DBCC01-3346-4CE0-AEB9-FB17FAC7E183}"/>
              </a:ext>
            </a:extLst>
          </p:cNvPr>
          <p:cNvSpPr/>
          <p:nvPr/>
        </p:nvSpPr>
        <p:spPr>
          <a:xfrm>
            <a:off x="6975231" y="2708031"/>
            <a:ext cx="1540119" cy="66821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02F80BD-74D9-439B-A37A-10F8D674FDFE}"/>
              </a:ext>
            </a:extLst>
          </p:cNvPr>
          <p:cNvSpPr/>
          <p:nvPr/>
        </p:nvSpPr>
        <p:spPr>
          <a:xfrm>
            <a:off x="6716590" y="5063744"/>
            <a:ext cx="1540119" cy="80824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28587-775E-4648-AC9B-23636171C9B0}"/>
              </a:ext>
            </a:extLst>
          </p:cNvPr>
          <p:cNvSpPr/>
          <p:nvPr/>
        </p:nvSpPr>
        <p:spPr>
          <a:xfrm>
            <a:off x="336679" y="2917043"/>
            <a:ext cx="1540119" cy="66821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550D7FB-D2BF-4C99-8D0D-3DB6B083D0C5}"/>
              </a:ext>
            </a:extLst>
          </p:cNvPr>
          <p:cNvSpPr/>
          <p:nvPr/>
        </p:nvSpPr>
        <p:spPr>
          <a:xfrm>
            <a:off x="336679" y="5199320"/>
            <a:ext cx="1540119" cy="80824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AECF2F-8901-4A16-857B-A2962B1F813A}"/>
              </a:ext>
            </a:extLst>
          </p:cNvPr>
          <p:cNvSpPr txBox="1"/>
          <p:nvPr/>
        </p:nvSpPr>
        <p:spPr>
          <a:xfrm>
            <a:off x="6268427" y="3563722"/>
            <a:ext cx="2875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Forces and moments at boundaries are the same as those in 2-D cases</a:t>
            </a:r>
          </a:p>
        </p:txBody>
      </p:sp>
    </p:spTree>
    <p:extLst>
      <p:ext uri="{BB962C8B-B14F-4D97-AF65-F5344CB8AC3E}">
        <p14:creationId xmlns:p14="http://schemas.microsoft.com/office/powerpoint/2010/main" val="131528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Clamped Conditions in 3-D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1756763"/>
          </a:xfrm>
        </p:spPr>
        <p:txBody>
          <a:bodyPr>
            <a:normAutofit/>
          </a:bodyPr>
          <a:lstStyle/>
          <a:p>
            <a:r>
              <a:rPr lang="en-US" dirty="0"/>
              <a:t>Spot weld can be assumed to be rigid.</a:t>
            </a:r>
          </a:p>
          <a:p>
            <a:r>
              <a:rPr lang="en-US" dirty="0"/>
              <a:t>Region between two surfaces SA and SC are further assumed to be rigid to simplify the problem to 2-D.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9DEDCF-A33A-41C0-8D44-1063FB198E7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225799"/>
            <a:ext cx="6738273" cy="17653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C78197-7485-470F-85CA-9B01E653690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791" y="5338231"/>
            <a:ext cx="3475990" cy="105727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45A54CE-D973-4044-8F0C-68BD9AC0CF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297984"/>
              </p:ext>
            </p:extLst>
          </p:nvPr>
        </p:nvGraphicFramePr>
        <p:xfrm>
          <a:off x="6462671" y="5145826"/>
          <a:ext cx="2499520" cy="5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8" name="Equation" r:id="rId5" imgW="1851496" imgH="438584" progId="Equation.3">
                  <p:embed/>
                </p:oleObj>
              </mc:Choice>
              <mc:Fallback>
                <p:oleObj name="Equation" r:id="rId5" imgW="1851496" imgH="43858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62671" y="5145826"/>
                        <a:ext cx="2499520" cy="59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78F1ABD-6A93-47AC-8E99-8DA8605712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082915"/>
              </p:ext>
            </p:extLst>
          </p:nvPr>
        </p:nvGraphicFramePr>
        <p:xfrm>
          <a:off x="6457950" y="5907057"/>
          <a:ext cx="2383625" cy="5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9" name="Equation" r:id="rId7" imgW="1765648" imgH="438584" progId="Equation.3">
                  <p:embed/>
                </p:oleObj>
              </mc:Choice>
              <mc:Fallback>
                <p:oleObj name="Equation" r:id="rId7" imgW="1765648" imgH="43858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57950" y="5907057"/>
                        <a:ext cx="2383625" cy="59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DB791BD-6EA7-4645-9C6B-FA13705F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23</a:t>
            </a:fld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0857982-2AD9-4D4F-9A94-5B697C28EF4D}"/>
              </a:ext>
            </a:extLst>
          </p:cNvPr>
          <p:cNvSpPr/>
          <p:nvPr/>
        </p:nvSpPr>
        <p:spPr>
          <a:xfrm>
            <a:off x="5883490" y="5670762"/>
            <a:ext cx="422031" cy="2877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5263B6-C527-4FA7-9D9E-6FF14B938850}"/>
              </a:ext>
            </a:extLst>
          </p:cNvPr>
          <p:cNvSpPr/>
          <p:nvPr/>
        </p:nvSpPr>
        <p:spPr>
          <a:xfrm>
            <a:off x="7889316" y="5185830"/>
            <a:ext cx="946928" cy="52649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7E702A-46E1-4F3E-8729-3144E63BD211}"/>
              </a:ext>
            </a:extLst>
          </p:cNvPr>
          <p:cNvSpPr/>
          <p:nvPr/>
        </p:nvSpPr>
        <p:spPr>
          <a:xfrm>
            <a:off x="7759701" y="5939852"/>
            <a:ext cx="977900" cy="52649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E8E070-2FDC-4303-91C0-BC66644DCFF8}"/>
              </a:ext>
            </a:extLst>
          </p:cNvPr>
          <p:cNvSpPr txBox="1"/>
          <p:nvPr/>
        </p:nvSpPr>
        <p:spPr>
          <a:xfrm>
            <a:off x="6235367" y="4504898"/>
            <a:ext cx="29086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Same corrective terms as those for the 2-D case</a:t>
            </a:r>
          </a:p>
        </p:txBody>
      </p:sp>
    </p:spTree>
    <p:extLst>
      <p:ext uri="{BB962C8B-B14F-4D97-AF65-F5344CB8AC3E}">
        <p14:creationId xmlns:p14="http://schemas.microsoft.com/office/powerpoint/2010/main" val="187415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Stresses near the Welds in 3-D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2024441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Only the pinned loading condition is shown here.  The clamped loading condition is already handled by the corrective terms.</a:t>
            </a:r>
          </a:p>
          <a:p>
            <a:r>
              <a:rPr lang="en-US" sz="2400" dirty="0"/>
              <a:t>To derive structural stresses near the spot weld, we concentrate on the square overlap part of two sheets with the spot weld in the center.</a:t>
            </a:r>
          </a:p>
          <a:p>
            <a:endParaRPr lang="en-US" sz="2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BD283BF-7781-46DF-926D-6AC02CC15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68" y="3493477"/>
            <a:ext cx="7136663" cy="172417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930A9BD-27D1-458B-BD49-2BE8C01E5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221" y="5441726"/>
            <a:ext cx="3003342" cy="112839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BA7088D-8B38-46AB-B115-BA58FCD6FA81}"/>
              </a:ext>
            </a:extLst>
          </p:cNvPr>
          <p:cNvSpPr txBox="1"/>
          <p:nvPr/>
        </p:nvSpPr>
        <p:spPr>
          <a:xfrm>
            <a:off x="6298298" y="5651981"/>
            <a:ext cx="2217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Free body diagram of the overlap part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4F856D-E586-4BA0-96C8-7AFEDC29B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24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673A1E-F503-43F2-91B4-3C874CAC808B}"/>
              </a:ext>
            </a:extLst>
          </p:cNvPr>
          <p:cNvSpPr txBox="1"/>
          <p:nvPr/>
        </p:nvSpPr>
        <p:spPr>
          <a:xfrm>
            <a:off x="4702399" y="3366279"/>
            <a:ext cx="212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Two critical points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F7FA15-A662-4CEE-A132-555C25FCB7D9}"/>
              </a:ext>
            </a:extLst>
          </p:cNvPr>
          <p:cNvSpPr/>
          <p:nvPr/>
        </p:nvSpPr>
        <p:spPr>
          <a:xfrm>
            <a:off x="5041271" y="3935894"/>
            <a:ext cx="135028" cy="19049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C9481F-851A-4ED5-81CD-7564095EFEAA}"/>
              </a:ext>
            </a:extLst>
          </p:cNvPr>
          <p:cNvSpPr/>
          <p:nvPr/>
        </p:nvSpPr>
        <p:spPr>
          <a:xfrm>
            <a:off x="4095064" y="5019210"/>
            <a:ext cx="135028" cy="19049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4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Decomposition of Loading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122727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loading can be decomposed into four loading cases: counter bending, central bending, in-plane shear and tension.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641AED-FC84-487D-A7A1-4754B75CEA2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055" y="2652073"/>
            <a:ext cx="2929890" cy="10972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3F0BD64-B96B-44B3-A08A-2BB07707129F}"/>
              </a:ext>
            </a:extLst>
          </p:cNvPr>
          <p:cNvGrpSpPr/>
          <p:nvPr/>
        </p:nvGrpSpPr>
        <p:grpSpPr>
          <a:xfrm>
            <a:off x="730408" y="4081633"/>
            <a:ext cx="3510844" cy="1097311"/>
            <a:chOff x="4761599" y="2033059"/>
            <a:chExt cx="3510844" cy="109731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95B5684-3644-4050-A2BF-DD3D8789A69D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2033090"/>
              <a:ext cx="2470150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E595DC1-3214-4168-B259-07B80F2D289E}"/>
                </a:ext>
              </a:extLst>
            </p:cNvPr>
            <p:cNvSpPr txBox="1"/>
            <p:nvPr/>
          </p:nvSpPr>
          <p:spPr>
            <a:xfrm>
              <a:off x="4761599" y="2033059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Counter bending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0BC365D-B2F7-4429-BBB8-73EF8505E6C8}"/>
              </a:ext>
            </a:extLst>
          </p:cNvPr>
          <p:cNvGrpSpPr/>
          <p:nvPr/>
        </p:nvGrpSpPr>
        <p:grpSpPr>
          <a:xfrm>
            <a:off x="4831038" y="4081664"/>
            <a:ext cx="3525449" cy="1097280"/>
            <a:chOff x="4761599" y="3201866"/>
            <a:chExt cx="3525449" cy="109728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72BD8B1-710A-4827-9E26-214D06A26341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3201866"/>
              <a:ext cx="248475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7AB3540-CC38-4D96-9433-B5331AEB6383}"/>
                </a:ext>
              </a:extLst>
            </p:cNvPr>
            <p:cNvSpPr txBox="1"/>
            <p:nvPr/>
          </p:nvSpPr>
          <p:spPr>
            <a:xfrm>
              <a:off x="4761599" y="3201866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Central bending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C77F17E-77B2-4146-AA5C-F0DB6FF9E5AB}"/>
              </a:ext>
            </a:extLst>
          </p:cNvPr>
          <p:cNvGrpSpPr/>
          <p:nvPr/>
        </p:nvGrpSpPr>
        <p:grpSpPr>
          <a:xfrm>
            <a:off x="569753" y="5637109"/>
            <a:ext cx="3671499" cy="1097280"/>
            <a:chOff x="4761599" y="4370642"/>
            <a:chExt cx="3671499" cy="109728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487092A-1170-4175-A5D3-F2F0CACED90C}"/>
                </a:ext>
              </a:extLst>
            </p:cNvPr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4370642"/>
              <a:ext cx="263080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4A4ABD3-90F3-44AA-83DB-7E3E86462E13}"/>
                </a:ext>
              </a:extLst>
            </p:cNvPr>
            <p:cNvSpPr txBox="1"/>
            <p:nvPr/>
          </p:nvSpPr>
          <p:spPr>
            <a:xfrm>
              <a:off x="4761599" y="4370642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In-plane</a:t>
              </a:r>
              <a:br>
                <a:rPr lang="en-US" dirty="0"/>
              </a:br>
              <a:r>
                <a:rPr lang="en-US" dirty="0"/>
                <a:t>shear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E2625FB-154C-4B7A-BF86-E4A0BEE02554}"/>
              </a:ext>
            </a:extLst>
          </p:cNvPr>
          <p:cNvGrpSpPr/>
          <p:nvPr/>
        </p:nvGrpSpPr>
        <p:grpSpPr>
          <a:xfrm>
            <a:off x="4831038" y="5640891"/>
            <a:ext cx="3671499" cy="1097281"/>
            <a:chOff x="4761599" y="5539418"/>
            <a:chExt cx="3671499" cy="109728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7607843-A8C2-4DE2-AD8A-52388ECA5D07}"/>
                </a:ext>
              </a:extLst>
            </p:cNvPr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5539419"/>
              <a:ext cx="263080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108B89-51D5-4FAB-8D38-B94DFEFBC7EB}"/>
                </a:ext>
              </a:extLst>
            </p:cNvPr>
            <p:cNvSpPr txBox="1"/>
            <p:nvPr/>
          </p:nvSpPr>
          <p:spPr>
            <a:xfrm>
              <a:off x="4761599" y="5539418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In-plane</a:t>
              </a:r>
              <a:br>
                <a:rPr lang="en-US" dirty="0"/>
              </a:br>
              <a:r>
                <a:rPr lang="en-US" dirty="0"/>
                <a:t>tension</a:t>
              </a: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504CD7-4451-4B3F-8402-AF6B33569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25</a:t>
            </a:fld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1D1B90-9920-41BE-B232-BE765F1AE8BE}"/>
              </a:ext>
            </a:extLst>
          </p:cNvPr>
          <p:cNvCxnSpPr>
            <a:cxnSpLocks/>
          </p:cNvCxnSpPr>
          <p:nvPr/>
        </p:nvCxnSpPr>
        <p:spPr>
          <a:xfrm>
            <a:off x="628650" y="3915508"/>
            <a:ext cx="787388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C652EA1-8E7A-445B-AF5A-B0FDEC8D5E24}"/>
              </a:ext>
            </a:extLst>
          </p:cNvPr>
          <p:cNvCxnSpPr>
            <a:cxnSpLocks/>
          </p:cNvCxnSpPr>
          <p:nvPr/>
        </p:nvCxnSpPr>
        <p:spPr>
          <a:xfrm>
            <a:off x="628650" y="5380892"/>
            <a:ext cx="7873887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5D6F07B-C710-48E8-B1AF-B82EB1704068}"/>
              </a:ext>
            </a:extLst>
          </p:cNvPr>
          <p:cNvCxnSpPr>
            <a:cxnSpLocks/>
          </p:cNvCxnSpPr>
          <p:nvPr/>
        </p:nvCxnSpPr>
        <p:spPr>
          <a:xfrm flipV="1">
            <a:off x="4671102" y="4130228"/>
            <a:ext cx="0" cy="2591248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9877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648658" cy="1171671"/>
          </a:xfrm>
        </p:spPr>
        <p:txBody>
          <a:bodyPr>
            <a:normAutofit/>
          </a:bodyPr>
          <a:lstStyle/>
          <a:p>
            <a:r>
              <a:rPr lang="en-US" dirty="0"/>
              <a:t>Structural Stresses near the Spot Weld for Each Loading Case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7161796-C076-4BD0-BE70-8F66707ACF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3672561"/>
              </p:ext>
            </p:extLst>
          </p:nvPr>
        </p:nvGraphicFramePr>
        <p:xfrm>
          <a:off x="628650" y="2813806"/>
          <a:ext cx="3619020" cy="549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0" name="Equation" r:id="rId3" imgW="3015850" imgH="457684" progId="Equation.3">
                  <p:embed/>
                </p:oleObj>
              </mc:Choice>
              <mc:Fallback>
                <p:oleObj name="Equation" r:id="rId3" imgW="3015850" imgH="45768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8650" y="2813806"/>
                        <a:ext cx="3619020" cy="5492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039FEE2-7199-4F6C-BA72-2274780FA4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994821"/>
              </p:ext>
            </p:extLst>
          </p:nvPr>
        </p:nvGraphicFramePr>
        <p:xfrm>
          <a:off x="580976" y="3363027"/>
          <a:ext cx="2897466" cy="29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" name="Equation" r:id="rId5" imgW="2414555" imgH="247942" progId="Equation.3">
                  <p:embed/>
                </p:oleObj>
              </mc:Choice>
              <mc:Fallback>
                <p:oleObj name="Equation" r:id="rId5" imgW="2414555" imgH="24794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0976" y="3363027"/>
                        <a:ext cx="2897466" cy="29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8D846FC-FECA-44DA-8368-AF291BB285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679336"/>
              </p:ext>
            </p:extLst>
          </p:nvPr>
        </p:nvGraphicFramePr>
        <p:xfrm>
          <a:off x="628650" y="3744001"/>
          <a:ext cx="2038702" cy="29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" name="Equation" r:id="rId7" imgW="1698918" imgH="247942" progId="Equation.3">
                  <p:embed/>
                </p:oleObj>
              </mc:Choice>
              <mc:Fallback>
                <p:oleObj name="Equation" r:id="rId7" imgW="1698918" imgH="24794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8650" y="3744001"/>
                        <a:ext cx="2038702" cy="29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3242C63-947F-43F9-8114-64B012B90F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859894"/>
              </p:ext>
            </p:extLst>
          </p:nvPr>
        </p:nvGraphicFramePr>
        <p:xfrm>
          <a:off x="4692212" y="2807931"/>
          <a:ext cx="1430338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" name="Equation" r:id="rId9" imgW="1193760" imgH="457200" progId="Equation.3">
                  <p:embed/>
                </p:oleObj>
              </mc:Choice>
              <mc:Fallback>
                <p:oleObj name="Equation" r:id="rId9" imgW="119376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92212" y="2807931"/>
                        <a:ext cx="1430338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5BD74E4-EF86-4194-893F-2D13D1A01D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362501"/>
              </p:ext>
            </p:extLst>
          </p:nvPr>
        </p:nvGraphicFramePr>
        <p:xfrm>
          <a:off x="4692212" y="3393629"/>
          <a:ext cx="3504316" cy="549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" name="Equation" r:id="rId11" imgW="2920263" imgH="457684" progId="Equation.3">
                  <p:embed/>
                </p:oleObj>
              </mc:Choice>
              <mc:Fallback>
                <p:oleObj name="Equation" r:id="rId11" imgW="2920263" imgH="45768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92212" y="3393629"/>
                        <a:ext cx="3504316" cy="5492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AEC924C-E10F-4868-AD91-BF5E999317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758918"/>
              </p:ext>
            </p:extLst>
          </p:nvPr>
        </p:nvGraphicFramePr>
        <p:xfrm>
          <a:off x="492837" y="5667753"/>
          <a:ext cx="1007664" cy="526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" name="Equation" r:id="rId13" imgW="839720" imgH="438584" progId="Equation.3">
                  <p:embed/>
                </p:oleObj>
              </mc:Choice>
              <mc:Fallback>
                <p:oleObj name="Equation" r:id="rId13" imgW="839720" imgH="43858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2837" y="5667753"/>
                        <a:ext cx="1007664" cy="526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BCD7ADC-F525-40D7-A9FA-82165566C6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386724"/>
              </p:ext>
            </p:extLst>
          </p:nvPr>
        </p:nvGraphicFramePr>
        <p:xfrm>
          <a:off x="4692212" y="5658936"/>
          <a:ext cx="2381947" cy="526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" name="Equation" r:id="rId15" imgW="1984956" imgH="438584" progId="Equation.3">
                  <p:embed/>
                </p:oleObj>
              </mc:Choice>
              <mc:Fallback>
                <p:oleObj name="Equation" r:id="rId15" imgW="1984956" imgH="43858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92212" y="5658936"/>
                        <a:ext cx="2381947" cy="526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E7614-8787-452D-9108-7617CB2ED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26</a:t>
            </a:fld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BB25F0-2054-463C-8A7C-1A1021058389}"/>
              </a:ext>
            </a:extLst>
          </p:cNvPr>
          <p:cNvSpPr txBox="1"/>
          <p:nvPr/>
        </p:nvSpPr>
        <p:spPr>
          <a:xfrm>
            <a:off x="2438160" y="6169721"/>
            <a:ext cx="4386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All normal structural stresses with </a:t>
            </a:r>
            <a:r>
              <a:rPr lang="el-GR" dirty="0">
                <a:solidFill>
                  <a:srgbClr val="FF0000"/>
                </a:solidFill>
              </a:rPr>
              <a:t>θ</a:t>
            </a:r>
            <a:r>
              <a:rPr lang="en-US" dirty="0">
                <a:solidFill>
                  <a:srgbClr val="FF0000"/>
                </a:solidFill>
              </a:rPr>
              <a:t>=0 are positive for the material point marked in red.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5807720-5A83-4805-968C-9BB3A1548BF9}"/>
              </a:ext>
            </a:extLst>
          </p:cNvPr>
          <p:cNvGrpSpPr/>
          <p:nvPr/>
        </p:nvGrpSpPr>
        <p:grpSpPr>
          <a:xfrm>
            <a:off x="594595" y="1615927"/>
            <a:ext cx="3510844" cy="1097311"/>
            <a:chOff x="4761599" y="2033059"/>
            <a:chExt cx="3510844" cy="109731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E2D75D7-0A57-4778-8D73-BEC9CF785E9C}"/>
                </a:ext>
              </a:extLst>
            </p:cNvPr>
            <p:cNvPicPr/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2033090"/>
              <a:ext cx="2470150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348D436-3A8E-454D-B00C-0E5836EFE0A2}"/>
                </a:ext>
              </a:extLst>
            </p:cNvPr>
            <p:cNvSpPr txBox="1"/>
            <p:nvPr/>
          </p:nvSpPr>
          <p:spPr>
            <a:xfrm>
              <a:off x="4761599" y="2033059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Counter bending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D950DB-5763-425A-ABD3-3ED4F88A8954}"/>
              </a:ext>
            </a:extLst>
          </p:cNvPr>
          <p:cNvGrpSpPr/>
          <p:nvPr/>
        </p:nvGrpSpPr>
        <p:grpSpPr>
          <a:xfrm>
            <a:off x="4695225" y="1615958"/>
            <a:ext cx="3525449" cy="1097280"/>
            <a:chOff x="4761599" y="3201866"/>
            <a:chExt cx="3525449" cy="109728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48B2AAC-6E7B-44E0-BAB2-9BE219FC3FB8}"/>
                </a:ext>
              </a:extLst>
            </p:cNvPr>
            <p:cNvPicPr/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3201866"/>
              <a:ext cx="248475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EE933A-91ED-44BC-9894-F2C1DE530388}"/>
                </a:ext>
              </a:extLst>
            </p:cNvPr>
            <p:cNvSpPr txBox="1"/>
            <p:nvPr/>
          </p:nvSpPr>
          <p:spPr>
            <a:xfrm>
              <a:off x="4761599" y="3201866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Central bending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2301E29-A1BB-49CF-AC97-5D2F2A11F42D}"/>
              </a:ext>
            </a:extLst>
          </p:cNvPr>
          <p:cNvGrpSpPr/>
          <p:nvPr/>
        </p:nvGrpSpPr>
        <p:grpSpPr>
          <a:xfrm>
            <a:off x="433940" y="4386759"/>
            <a:ext cx="3671499" cy="1097280"/>
            <a:chOff x="4761599" y="4370642"/>
            <a:chExt cx="3671499" cy="109728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2B700FD-CF2F-47F6-9983-EB1723AC567D}"/>
                </a:ext>
              </a:extLst>
            </p:cNvPr>
            <p:cNvPicPr/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4370642"/>
              <a:ext cx="263080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F87794F-871B-45E9-9705-A8BC87164912}"/>
                </a:ext>
              </a:extLst>
            </p:cNvPr>
            <p:cNvSpPr txBox="1"/>
            <p:nvPr/>
          </p:nvSpPr>
          <p:spPr>
            <a:xfrm>
              <a:off x="4761599" y="4370642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In-plane</a:t>
              </a:r>
              <a:br>
                <a:rPr lang="en-US" dirty="0"/>
              </a:br>
              <a:r>
                <a:rPr lang="en-US" dirty="0"/>
                <a:t>shear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806669C-AA3F-46E6-AFD3-932B38EB4A23}"/>
              </a:ext>
            </a:extLst>
          </p:cNvPr>
          <p:cNvGrpSpPr/>
          <p:nvPr/>
        </p:nvGrpSpPr>
        <p:grpSpPr>
          <a:xfrm>
            <a:off x="4695225" y="4390541"/>
            <a:ext cx="3671499" cy="1097281"/>
            <a:chOff x="4761599" y="5539418"/>
            <a:chExt cx="3671499" cy="1097281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BF91621-3BC8-4B81-969A-ADE890DA8660}"/>
                </a:ext>
              </a:extLst>
            </p:cNvPr>
            <p:cNvPicPr/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5539419"/>
              <a:ext cx="263080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E62017-0B31-404E-A1E7-5360A0D4EB80}"/>
                </a:ext>
              </a:extLst>
            </p:cNvPr>
            <p:cNvSpPr txBox="1"/>
            <p:nvPr/>
          </p:nvSpPr>
          <p:spPr>
            <a:xfrm>
              <a:off x="4761599" y="5539418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In-plane</a:t>
              </a:r>
              <a:br>
                <a:rPr lang="en-US" dirty="0"/>
              </a:br>
              <a:r>
                <a:rPr lang="en-US" dirty="0"/>
                <a:t>tension</a:t>
              </a:r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5BBD91E-AB7B-4676-85F7-9679CB8D25B6}"/>
              </a:ext>
            </a:extLst>
          </p:cNvPr>
          <p:cNvCxnSpPr>
            <a:cxnSpLocks/>
          </p:cNvCxnSpPr>
          <p:nvPr/>
        </p:nvCxnSpPr>
        <p:spPr>
          <a:xfrm>
            <a:off x="492837" y="4228171"/>
            <a:ext cx="7873887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AFA3913-31FB-44BC-A5E3-E75F87D31857}"/>
              </a:ext>
            </a:extLst>
          </p:cNvPr>
          <p:cNvCxnSpPr>
            <a:cxnSpLocks/>
          </p:cNvCxnSpPr>
          <p:nvPr/>
        </p:nvCxnSpPr>
        <p:spPr>
          <a:xfrm flipV="1">
            <a:off x="4535289" y="1615927"/>
            <a:ext cx="0" cy="4578127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46CF9F06-81B5-4252-AC29-FD160B71DCA9}"/>
              </a:ext>
            </a:extLst>
          </p:cNvPr>
          <p:cNvSpPr/>
          <p:nvPr/>
        </p:nvSpPr>
        <p:spPr>
          <a:xfrm>
            <a:off x="3212306" y="2224088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45853E-8E25-4A85-ACDC-592545686535}"/>
              </a:ext>
            </a:extLst>
          </p:cNvPr>
          <p:cNvSpPr/>
          <p:nvPr/>
        </p:nvSpPr>
        <p:spPr>
          <a:xfrm>
            <a:off x="7321909" y="2216539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660BC1F-633F-4704-ABEC-B5EA13D7C081}"/>
              </a:ext>
            </a:extLst>
          </p:cNvPr>
          <p:cNvSpPr/>
          <p:nvPr/>
        </p:nvSpPr>
        <p:spPr>
          <a:xfrm>
            <a:off x="7326870" y="4994514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926EC32-B3A9-47C5-A456-0C57AED70A33}"/>
              </a:ext>
            </a:extLst>
          </p:cNvPr>
          <p:cNvSpPr/>
          <p:nvPr/>
        </p:nvSpPr>
        <p:spPr>
          <a:xfrm>
            <a:off x="3064331" y="4980239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286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3954639" cy="856572"/>
          </a:xfrm>
        </p:spPr>
        <p:txBody>
          <a:bodyPr/>
          <a:lstStyle/>
          <a:p>
            <a:r>
              <a:rPr lang="en-US" dirty="0"/>
              <a:t>K</a:t>
            </a:r>
            <a:r>
              <a:rPr lang="en-US" baseline="-25000" dirty="0"/>
              <a:t>1</a:t>
            </a:r>
            <a:r>
              <a:rPr lang="en-US" dirty="0"/>
              <a:t> and K</a:t>
            </a:r>
            <a:r>
              <a:rPr lang="en-US" baseline="-25000" dirty="0"/>
              <a:t>2</a:t>
            </a:r>
            <a:r>
              <a:rPr lang="en-US" dirty="0"/>
              <a:t>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3683706" cy="1688502"/>
          </a:xfrm>
        </p:spPr>
        <p:txBody>
          <a:bodyPr>
            <a:normAutofit/>
          </a:bodyPr>
          <a:lstStyle/>
          <a:p>
            <a:r>
              <a:rPr lang="en-US" dirty="0"/>
              <a:t>Normal structural stresses near the spot weld can be obtained as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7E0A3C-B002-4B45-96BD-C3CD6AE2F78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387" y="332848"/>
            <a:ext cx="4013125" cy="2920663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8941B1D-3F86-4A46-8822-DF957160A6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912931"/>
              </p:ext>
            </p:extLst>
          </p:nvPr>
        </p:nvGraphicFramePr>
        <p:xfrm>
          <a:off x="5545102" y="3989817"/>
          <a:ext cx="2332008" cy="334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3" name="Equation" r:id="rId4" imgW="1727413" imgH="247942" progId="Equation.3">
                  <p:embed/>
                </p:oleObj>
              </mc:Choice>
              <mc:Fallback>
                <p:oleObj name="Equation" r:id="rId4" imgW="1727413" imgH="24794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45102" y="3989817"/>
                        <a:ext cx="2332008" cy="3347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E8B9123-96FB-4E0F-9CF0-048384CE1A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6727227"/>
              </p:ext>
            </p:extLst>
          </p:nvPr>
        </p:nvGraphicFramePr>
        <p:xfrm>
          <a:off x="5545102" y="4484804"/>
          <a:ext cx="2190305" cy="334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4" name="Equation" r:id="rId6" imgW="1622448" imgH="247942" progId="Equation.3">
                  <p:embed/>
                </p:oleObj>
              </mc:Choice>
              <mc:Fallback>
                <p:oleObj name="Equation" r:id="rId6" imgW="1622448" imgH="24794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45102" y="4484804"/>
                        <a:ext cx="2190305" cy="3347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6E5D4D2-26C5-4805-A07C-36B6074232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947678"/>
              </p:ext>
            </p:extLst>
          </p:nvPr>
        </p:nvGraphicFramePr>
        <p:xfrm>
          <a:off x="5545102" y="5049640"/>
          <a:ext cx="2177157" cy="334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5" name="Equation" r:id="rId8" imgW="1612709" imgH="247942" progId="Equation.3">
                  <p:embed/>
                </p:oleObj>
              </mc:Choice>
              <mc:Fallback>
                <p:oleObj name="Equation" r:id="rId8" imgW="1612709" imgH="24794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45102" y="5049640"/>
                        <a:ext cx="2177157" cy="3347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5863AD6-525D-4AA9-B330-D894E2DD6D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9702691"/>
              </p:ext>
            </p:extLst>
          </p:nvPr>
        </p:nvGraphicFramePr>
        <p:xfrm>
          <a:off x="5545102" y="5587308"/>
          <a:ext cx="2319347" cy="334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6" name="Equation" r:id="rId10" imgW="1718035" imgH="247942" progId="Equation.3">
                  <p:embed/>
                </p:oleObj>
              </mc:Choice>
              <mc:Fallback>
                <p:oleObj name="Equation" r:id="rId10" imgW="1718035" imgH="24794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45102" y="5587308"/>
                        <a:ext cx="2319347" cy="3347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0E76D8-C3E3-482E-9EC3-89BCC0A6D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27</a:t>
            </a:fld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515F4E5-3D9C-4303-B468-05B41CA44C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978520"/>
              </p:ext>
            </p:extLst>
          </p:nvPr>
        </p:nvGraphicFramePr>
        <p:xfrm>
          <a:off x="1318772" y="3994804"/>
          <a:ext cx="23145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7" name="Equation" r:id="rId12" imgW="1714320" imgH="241200" progId="Equation.3">
                  <p:embed/>
                </p:oleObj>
              </mc:Choice>
              <mc:Fallback>
                <p:oleObj name="Equation" r:id="rId12" imgW="1714320" imgH="241200" progId="Equation.3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8941B1D-3F86-4A46-8822-DF957160A6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18772" y="3994804"/>
                        <a:ext cx="2314575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B620880-5E7A-403E-A9D2-FCF40EB769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969809"/>
              </p:ext>
            </p:extLst>
          </p:nvPr>
        </p:nvGraphicFramePr>
        <p:xfrm>
          <a:off x="1317184" y="4490104"/>
          <a:ext cx="21780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8" name="Equation" r:id="rId14" imgW="1612800" imgH="241200" progId="Equation.3">
                  <p:embed/>
                </p:oleObj>
              </mc:Choice>
              <mc:Fallback>
                <p:oleObj name="Equation" r:id="rId14" imgW="1612800" imgH="241200" progId="Equation.3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E8B9123-96FB-4E0F-9CF0-048384CE1A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17184" y="4490104"/>
                        <a:ext cx="21780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4E3E233-DC91-4544-97D6-693C439530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110368"/>
              </p:ext>
            </p:extLst>
          </p:nvPr>
        </p:nvGraphicFramePr>
        <p:xfrm>
          <a:off x="1326709" y="5052079"/>
          <a:ext cx="21431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9" name="Equation" r:id="rId16" imgW="1587240" imgH="241200" progId="Equation.3">
                  <p:embed/>
                </p:oleObj>
              </mc:Choice>
              <mc:Fallback>
                <p:oleObj name="Equation" r:id="rId16" imgW="1587240" imgH="241200" progId="Equation.3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6E5D4D2-26C5-4805-A07C-36B6074232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26709" y="5052079"/>
                        <a:ext cx="21431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9B5BB7C-492C-4305-9C92-6F026C695A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263722"/>
              </p:ext>
            </p:extLst>
          </p:nvPr>
        </p:nvGraphicFramePr>
        <p:xfrm>
          <a:off x="1329884" y="5591829"/>
          <a:ext cx="2281238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50" name="Equation" r:id="rId18" imgW="1688760" imgH="241200" progId="Equation.3">
                  <p:embed/>
                </p:oleObj>
              </mc:Choice>
              <mc:Fallback>
                <p:oleObj name="Equation" r:id="rId18" imgW="1688760" imgH="241200" progId="Equation.3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5863AD6-525D-4AA9-B330-D894E2DD6D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329884" y="5591829"/>
                        <a:ext cx="2281238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0C09171E-2A5B-41E9-A30E-88B7C716E1C0}"/>
              </a:ext>
            </a:extLst>
          </p:cNvPr>
          <p:cNvSpPr txBox="1"/>
          <p:nvPr/>
        </p:nvSpPr>
        <p:spPr>
          <a:xfrm>
            <a:off x="542915" y="3417000"/>
            <a:ext cx="3999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Left-hand side of the spot weld (Point C)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55737AD-0D1A-4B11-9BCB-D75337BA8C94}"/>
              </a:ext>
            </a:extLst>
          </p:cNvPr>
          <p:cNvSpPr txBox="1"/>
          <p:nvPr/>
        </p:nvSpPr>
        <p:spPr>
          <a:xfrm>
            <a:off x="4685579" y="3417000"/>
            <a:ext cx="4079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Right-hand side of the spot weld (Point A)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C91D98B-3111-4E2B-83D7-CE10E2A5EF0D}"/>
              </a:ext>
            </a:extLst>
          </p:cNvPr>
          <p:cNvCxnSpPr>
            <a:cxnSpLocks/>
          </p:cNvCxnSpPr>
          <p:nvPr/>
        </p:nvCxnSpPr>
        <p:spPr>
          <a:xfrm>
            <a:off x="4583289" y="3344485"/>
            <a:ext cx="0" cy="279290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1668D72-CAB1-4F4E-82E4-CBCF703EC86D}"/>
              </a:ext>
            </a:extLst>
          </p:cNvPr>
          <p:cNvSpPr txBox="1"/>
          <p:nvPr/>
        </p:nvSpPr>
        <p:spPr>
          <a:xfrm>
            <a:off x="2441292" y="6103501"/>
            <a:ext cx="4283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K</a:t>
            </a:r>
            <a:r>
              <a:rPr lang="en-US" sz="2000" baseline="-25000" dirty="0">
                <a:solidFill>
                  <a:srgbClr val="FF0000"/>
                </a:solidFill>
              </a:rPr>
              <a:t>1</a:t>
            </a:r>
            <a:r>
              <a:rPr lang="en-US" sz="2000" dirty="0">
                <a:solidFill>
                  <a:srgbClr val="FF0000"/>
                </a:solidFill>
              </a:rPr>
              <a:t> and K</a:t>
            </a:r>
            <a:r>
              <a:rPr lang="en-US" sz="2000" baseline="-25000" dirty="0">
                <a:solidFill>
                  <a:srgbClr val="FF0000"/>
                </a:solidFill>
              </a:rPr>
              <a:t>2</a:t>
            </a:r>
            <a:r>
              <a:rPr lang="en-US" sz="2000" dirty="0">
                <a:solidFill>
                  <a:srgbClr val="FF0000"/>
                </a:solidFill>
              </a:rPr>
              <a:t> values for left and right cracks now can be calculated.</a:t>
            </a:r>
          </a:p>
        </p:txBody>
      </p:sp>
    </p:spTree>
    <p:extLst>
      <p:ext uri="{BB962C8B-B14F-4D97-AF65-F5344CB8AC3E}">
        <p14:creationId xmlns:p14="http://schemas.microsoft.com/office/powerpoint/2010/main" val="5168985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Finite Element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289" y="1469036"/>
            <a:ext cx="8150578" cy="3249719"/>
          </a:xfrm>
        </p:spPr>
        <p:txBody>
          <a:bodyPr>
            <a:normAutofit/>
          </a:bodyPr>
          <a:lstStyle/>
          <a:p>
            <a:r>
              <a:rPr lang="en-US" dirty="0"/>
              <a:t>L=77.3 mm, </a:t>
            </a:r>
            <a:r>
              <a:rPr lang="en-US" dirty="0" err="1"/>
              <a:t>t</a:t>
            </a:r>
            <a:r>
              <a:rPr lang="en-US" baseline="-25000" dirty="0" err="1"/>
              <a:t>l</a:t>
            </a:r>
            <a:r>
              <a:rPr lang="en-US" dirty="0"/>
              <a:t>=</a:t>
            </a:r>
            <a:r>
              <a:rPr lang="en-US" dirty="0" err="1"/>
              <a:t>t</a:t>
            </a:r>
            <a:r>
              <a:rPr lang="en-US" baseline="-25000" dirty="0" err="1"/>
              <a:t>u</a:t>
            </a:r>
            <a:r>
              <a:rPr lang="en-US" dirty="0"/>
              <a:t>=0.65 mm, H=47.1 mm, a=3.2 mm</a:t>
            </a:r>
          </a:p>
          <a:p>
            <a:r>
              <a:rPr lang="en-US" dirty="0"/>
              <a:t>Three b/a ratios are considered: 4.8, 6.0, 10.8</a:t>
            </a:r>
            <a:br>
              <a:rPr lang="en-US" dirty="0"/>
            </a:br>
            <a:r>
              <a:rPr lang="en-US" dirty="0"/>
              <a:t>(b = 15.36mm, 19.2 mm, 34.56 mm)</a:t>
            </a:r>
          </a:p>
          <a:p>
            <a:r>
              <a:rPr lang="en-US" dirty="0"/>
              <a:t>Only a half of the specimen is modeled</a:t>
            </a:r>
          </a:p>
          <a:p>
            <a:r>
              <a:rPr lang="en-US" dirty="0"/>
              <a:t>Upper sheet: Mg (E</a:t>
            </a:r>
            <a:r>
              <a:rPr lang="en-US" baseline="-25000" dirty="0"/>
              <a:t>u</a:t>
            </a:r>
            <a:r>
              <a:rPr lang="en-US" dirty="0"/>
              <a:t>=45 GPa, </a:t>
            </a:r>
            <a:r>
              <a:rPr lang="el-GR" dirty="0"/>
              <a:t>ν</a:t>
            </a:r>
            <a:r>
              <a:rPr lang="en-US" baseline="-25000" dirty="0"/>
              <a:t>u</a:t>
            </a:r>
            <a:r>
              <a:rPr lang="en-US" dirty="0"/>
              <a:t>=0.35) or Steel</a:t>
            </a:r>
          </a:p>
          <a:p>
            <a:r>
              <a:rPr lang="en-US" dirty="0"/>
              <a:t>Lower sheet: Steel (E</a:t>
            </a:r>
            <a:r>
              <a:rPr lang="en-US" baseline="-25000" dirty="0"/>
              <a:t>l</a:t>
            </a:r>
            <a:r>
              <a:rPr lang="en-US" dirty="0"/>
              <a:t>=207 GPa, </a:t>
            </a:r>
            <a:r>
              <a:rPr lang="el-GR" dirty="0"/>
              <a:t>ν</a:t>
            </a:r>
            <a:r>
              <a:rPr lang="en-US" baseline="-25000" dirty="0"/>
              <a:t>l</a:t>
            </a:r>
            <a:r>
              <a:rPr lang="en-US" dirty="0"/>
              <a:t>=0.3)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2A480D-98AB-4A41-B153-CC9CCB86BE5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012" y="4377514"/>
            <a:ext cx="5999150" cy="23814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42DE4C-BA7C-438E-BB69-31C49F2B6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60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of the Finite Element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2493363"/>
          </a:xfrm>
        </p:spPr>
        <p:txBody>
          <a:bodyPr>
            <a:normAutofit/>
          </a:bodyPr>
          <a:lstStyle/>
          <a:p>
            <a:r>
              <a:rPr lang="en-US" dirty="0"/>
              <a:t>Element type: C3D20</a:t>
            </a:r>
          </a:p>
          <a:p>
            <a:r>
              <a:rPr lang="en-US" dirty="0"/>
              <a:t>Element number: 29,202, 35,352, 39,678</a:t>
            </a:r>
          </a:p>
          <a:p>
            <a:r>
              <a:rPr lang="en-US" dirty="0"/>
              <a:t>Quarter point crack-tip elements with collapsed nodes are used</a:t>
            </a:r>
          </a:p>
          <a:p>
            <a:r>
              <a:rPr lang="en-US" dirty="0"/>
              <a:t>Two kinds of loading conditions are considered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0F19C3-CA45-429A-8F11-AA17E109EB35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52" r="39013" b="-1"/>
          <a:stretch/>
        </p:blipFill>
        <p:spPr bwMode="auto">
          <a:xfrm>
            <a:off x="842610" y="4035111"/>
            <a:ext cx="3622675" cy="26149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D337C1-D928-4AFC-B5EE-C588DC6A8F35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07" r="43806"/>
          <a:stretch/>
        </p:blipFill>
        <p:spPr bwMode="auto">
          <a:xfrm>
            <a:off x="4935324" y="4209736"/>
            <a:ext cx="3339465" cy="24403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B83AED-FBF0-4EB4-9B8D-293B3D085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937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CB3DB-6792-47BD-93CF-B70F0DF9D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6650A-1502-4A69-AA41-7523D52B76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4701176"/>
          </a:xfrm>
        </p:spPr>
        <p:txBody>
          <a:bodyPr>
            <a:normAutofit/>
          </a:bodyPr>
          <a:lstStyle/>
          <a:p>
            <a:r>
              <a:rPr lang="en-US" dirty="0"/>
              <a:t>Automotive sheet components are commonly joined by spot welds such as resistance spot welds and continuous welds such as laser welds.</a:t>
            </a:r>
          </a:p>
          <a:p>
            <a:r>
              <a:rPr lang="en-US" dirty="0"/>
              <a:t>The fatigue strength of these welds are important to the durability of vehicles.</a:t>
            </a:r>
          </a:p>
          <a:p>
            <a:r>
              <a:rPr lang="en-US" dirty="0"/>
              <a:t>Lap-shear specimens are most commonly used to evaluate the fracture and fatigue strength of welds.</a:t>
            </a:r>
          </a:p>
          <a:p>
            <a:r>
              <a:rPr lang="en-US" dirty="0"/>
              <a:t>For high cycle fatigue, accurate stress intensity factor solutions for spot welds in lap-shear specimens are important for correlation to the fatigue lives of the welds in the specimens.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5FDED-B8A0-4147-9B46-160772CD5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688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Normalized Stress Intensity Factors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1004533"/>
          </a:xfrm>
        </p:spPr>
        <p:txBody>
          <a:bodyPr>
            <a:normAutofit/>
          </a:bodyPr>
          <a:lstStyle/>
          <a:p>
            <a:r>
              <a:rPr lang="en-US" dirty="0"/>
              <a:t>To demonstrate the results, several normalized stress intensity factors are defined.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95BEDA3-39B3-4B77-A437-F6C88C92D7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134234"/>
              </p:ext>
            </p:extLst>
          </p:nvPr>
        </p:nvGraphicFramePr>
        <p:xfrm>
          <a:off x="1374883" y="2425260"/>
          <a:ext cx="2563797" cy="617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6" name="Equation" r:id="rId3" imgW="1899109" imgH="457684" progId="Equation.3">
                  <p:embed/>
                </p:oleObj>
              </mc:Choice>
              <mc:Fallback>
                <p:oleObj name="Equation" r:id="rId3" imgW="1899109" imgH="45768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4883" y="2425260"/>
                        <a:ext cx="2563797" cy="6178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141E54B-71EB-4524-A5B8-7F8C937392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525991"/>
              </p:ext>
            </p:extLst>
          </p:nvPr>
        </p:nvGraphicFramePr>
        <p:xfrm>
          <a:off x="1374883" y="3304052"/>
          <a:ext cx="2563797" cy="617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7" name="Equation" r:id="rId5" imgW="1899109" imgH="457684" progId="Equation.3">
                  <p:embed/>
                </p:oleObj>
              </mc:Choice>
              <mc:Fallback>
                <p:oleObj name="Equation" r:id="rId5" imgW="1899109" imgH="45768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4883" y="3304052"/>
                        <a:ext cx="2563797" cy="6178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9937EB8-F117-4F3F-AE27-DC4C3977DF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0977667"/>
              </p:ext>
            </p:extLst>
          </p:nvPr>
        </p:nvGraphicFramePr>
        <p:xfrm>
          <a:off x="1074828" y="4182844"/>
          <a:ext cx="1945369" cy="36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8" name="Equation" r:id="rId7" imgW="1441014" imgH="267042" progId="Equation.3">
                  <p:embed/>
                </p:oleObj>
              </mc:Choice>
              <mc:Fallback>
                <p:oleObj name="Equation" r:id="rId7" imgW="1441014" imgH="267042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4828" y="4182844"/>
                        <a:ext cx="1945369" cy="36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3F28828-209E-4B6B-A41B-56F6F8F422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602109"/>
              </p:ext>
            </p:extLst>
          </p:nvPr>
        </p:nvGraphicFramePr>
        <p:xfrm>
          <a:off x="1374883" y="4804270"/>
          <a:ext cx="2525328" cy="617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" name="Equation" r:id="rId9" imgW="1870613" imgH="457684" progId="Equation.3">
                  <p:embed/>
                </p:oleObj>
              </mc:Choice>
              <mc:Fallback>
                <p:oleObj name="Equation" r:id="rId9" imgW="1870613" imgH="457684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74883" y="4804270"/>
                        <a:ext cx="2525328" cy="6178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270BE2A-C623-44A3-829E-F58145EDD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30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DB76D8-D7EC-4A4F-B579-24A79D12F35B}"/>
              </a:ext>
            </a:extLst>
          </p:cNvPr>
          <p:cNvSpPr txBox="1"/>
          <p:nvPr/>
        </p:nvSpPr>
        <p:spPr>
          <a:xfrm>
            <a:off x="4572000" y="2457108"/>
            <a:ext cx="39433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/>
              <a:t>Q represents either A (right crack) or C (left crack).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/>
              <a:t>Consider both pinned loading and clamped loading conditions.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000A3D-4507-4E42-AC9D-615C6E4379EB}"/>
              </a:ext>
            </a:extLst>
          </p:cNvPr>
          <p:cNvSpPr/>
          <p:nvPr/>
        </p:nvSpPr>
        <p:spPr>
          <a:xfrm>
            <a:off x="1843980" y="2486576"/>
            <a:ext cx="1590881" cy="126450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B73A4E-B728-4911-B5ED-7B6D96D0CC48}"/>
              </a:ext>
            </a:extLst>
          </p:cNvPr>
          <p:cNvSpPr/>
          <p:nvPr/>
        </p:nvSpPr>
        <p:spPr>
          <a:xfrm>
            <a:off x="1843980" y="4890791"/>
            <a:ext cx="1590881" cy="40773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E846708-AF0F-4F76-A604-3016ABF83F5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743" y="5460355"/>
            <a:ext cx="5206513" cy="125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20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Similar Weld (Fe/Fe)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1441141"/>
          </a:xfrm>
        </p:spPr>
        <p:txBody>
          <a:bodyPr>
            <a:normAutofit/>
          </a:bodyPr>
          <a:lstStyle/>
          <a:p>
            <a:r>
              <a:rPr lang="en-US" sz="2400" dirty="0"/>
              <a:t>Analytical results are in agreement with the computational results.</a:t>
            </a:r>
          </a:p>
          <a:p>
            <a:r>
              <a:rPr lang="en-US" sz="2400" dirty="0"/>
              <a:t>Mode 2 (K</a:t>
            </a:r>
            <a:r>
              <a:rPr lang="en-US" sz="2400" baseline="-25000" dirty="0"/>
              <a:t>2</a:t>
            </a:r>
            <a:r>
              <a:rPr lang="en-US" sz="2400" dirty="0"/>
              <a:t>) is dominant (different normalized factors).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B46B4-318C-4176-A301-94ABBC861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31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82689A-48E9-4EB2-8A96-EBD6CC6C9EC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10" y="2910177"/>
            <a:ext cx="4784725" cy="36576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B8543791-CF6F-49EF-A69B-7851E1F53F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0171849"/>
                  </p:ext>
                </p:extLst>
              </p:nvPr>
            </p:nvGraphicFramePr>
            <p:xfrm>
              <a:off x="5088835" y="3539177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5.54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6.70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6.25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1.77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4.64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3.71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-1.44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1.65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1.18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B8543791-CF6F-49EF-A69B-7851E1F53F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0171849"/>
                  </p:ext>
                </p:extLst>
              </p:nvPr>
            </p:nvGraphicFramePr>
            <p:xfrm>
              <a:off x="5088835" y="3539177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02963" t="-1163" r="-215556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71250" t="-1163" r="-81875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41732" t="-1163" r="-3150" b="-1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217500" r="-308696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5.54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6.70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6.25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309756" r="-308696" b="-126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1.77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4.64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3.71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420000" r="-30869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-1.44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1.65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1.18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125EFD90-EBF6-4C1F-9FF7-2AF76E0E48E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4012996"/>
                  </p:ext>
                </p:extLst>
              </p:nvPr>
            </p:nvGraphicFramePr>
            <p:xfrm>
              <a:off x="5088835" y="4921820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1.54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10.53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7.23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-2.37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9.09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5.63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-0.16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7.66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6.52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125EFD90-EBF6-4C1F-9FF7-2AF76E0E48E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4012996"/>
                  </p:ext>
                </p:extLst>
              </p:nvPr>
            </p:nvGraphicFramePr>
            <p:xfrm>
              <a:off x="5088835" y="4921820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02963" t="-1163" r="-215556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71250" t="-1163" r="-81875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41732" t="-1163" r="-3150" b="-1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25" t="-217500" r="-308696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1.54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10.53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7.23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25" t="-309756" r="-308696" b="-126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-2.37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9.09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5.63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25" t="-420000" r="-30869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-0.16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7.66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6.52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959B03C9-53A3-4F66-A9CD-8461925A73BA}"/>
              </a:ext>
            </a:extLst>
          </p:cNvPr>
          <p:cNvSpPr txBox="1"/>
          <p:nvPr/>
        </p:nvSpPr>
        <p:spPr>
          <a:xfrm>
            <a:off x="4985468" y="2906346"/>
            <a:ext cx="3593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Differences of the computational and the analytical results:</a:t>
            </a:r>
          </a:p>
        </p:txBody>
      </p:sp>
    </p:spTree>
    <p:extLst>
      <p:ext uri="{BB962C8B-B14F-4D97-AF65-F5344CB8AC3E}">
        <p14:creationId xmlns:p14="http://schemas.microsoft.com/office/powerpoint/2010/main" val="9106600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Dissimilar Weld (Mg/Fe)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7"/>
            <a:ext cx="7886700" cy="695044"/>
          </a:xfrm>
        </p:spPr>
        <p:txBody>
          <a:bodyPr/>
          <a:lstStyle/>
          <a:p>
            <a:r>
              <a:rPr lang="en-US" dirty="0"/>
              <a:t>Stress intensity factors are larger for the right crack.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5E97F-2CA8-4375-9AE5-B480DEE8C64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545" y="2419260"/>
            <a:ext cx="4783455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12263C-D7B6-49D8-A575-D7C10DD1393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9260"/>
            <a:ext cx="4787265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B46B4-318C-4176-A301-94ABBC861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7950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Dissimilar Weld (Mg/Fe)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7"/>
            <a:ext cx="7886700" cy="695044"/>
          </a:xfrm>
        </p:spPr>
        <p:txBody>
          <a:bodyPr/>
          <a:lstStyle/>
          <a:p>
            <a:r>
              <a:rPr lang="en-US" dirty="0"/>
              <a:t>Stress intensity factors are larger for the right crack.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5E97F-2CA8-4375-9AE5-B480DEE8C64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67" y="2223851"/>
            <a:ext cx="4783455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B46B4-318C-4176-A301-94ABBC861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33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B432495B-213F-4997-8C8C-088CB5B351F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1909440"/>
                  </p:ext>
                </p:extLst>
              </p:nvPr>
            </p:nvGraphicFramePr>
            <p:xfrm>
              <a:off x="5024728" y="2856682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9.75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7.84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8.57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4.86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5.71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5.41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-1.29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4.45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3.00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B432495B-213F-4997-8C8C-088CB5B351F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1909440"/>
                  </p:ext>
                </p:extLst>
              </p:nvPr>
            </p:nvGraphicFramePr>
            <p:xfrm>
              <a:off x="5024728" y="2856682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02963" t="-1163" r="-215556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71250" t="-1163" r="-81875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41732" t="-1163" r="-3150" b="-1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217500" r="-308696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9.75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7.84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8.57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309756" r="-308696" b="-126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4.86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5.71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5.41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420000" r="-30869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-1.29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4.45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3.00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78697AF5-CB20-4C85-BC7D-2B4A0577BF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0571949"/>
                  </p:ext>
                </p:extLst>
              </p:nvPr>
            </p:nvGraphicFramePr>
            <p:xfrm>
              <a:off x="5024728" y="4239325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-1.15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12.25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8.32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-7.70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10.24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5.71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-19.79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8.73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4.68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78697AF5-CB20-4C85-BC7D-2B4A0577BF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0571949"/>
                  </p:ext>
                </p:extLst>
              </p:nvPr>
            </p:nvGraphicFramePr>
            <p:xfrm>
              <a:off x="5024728" y="4239325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02963" t="-1163" r="-215556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71250" t="-1163" r="-81875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41732" t="-1163" r="-3150" b="-1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25" t="-217500" r="-308696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-1.15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12.25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8.32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25" t="-309756" r="-308696" b="-126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-7.70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10.24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5.71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25" t="-420000" r="-30869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-19.79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8.73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4.68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6451E86E-75CF-47BC-96F8-5CFACA0D0C23}"/>
              </a:ext>
            </a:extLst>
          </p:cNvPr>
          <p:cNvSpPr txBox="1"/>
          <p:nvPr/>
        </p:nvSpPr>
        <p:spPr>
          <a:xfrm>
            <a:off x="4921361" y="2223851"/>
            <a:ext cx="3593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Differences of the computational and the analytical results for Point A: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3842FB-CEFC-4B6D-B16A-E1B7E6B88BFC}"/>
              </a:ext>
            </a:extLst>
          </p:cNvPr>
          <p:cNvSpPr txBox="1"/>
          <p:nvPr/>
        </p:nvSpPr>
        <p:spPr>
          <a:xfrm>
            <a:off x="572769" y="5886768"/>
            <a:ext cx="74090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Sung, S.-J., Chen, J. and Pan, J., Stress intensity factor solutions for similar and dissimilar spot welds in lap-shear specimens under clamped loading conditions. Engineering Fracture Mechanics. 2017;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179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:328-347</a:t>
            </a:r>
          </a:p>
        </p:txBody>
      </p:sp>
    </p:spTree>
    <p:extLst>
      <p:ext uri="{BB962C8B-B14F-4D97-AF65-F5344CB8AC3E}">
        <p14:creationId xmlns:p14="http://schemas.microsoft.com/office/powerpoint/2010/main" val="18759073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analytical and computational K</a:t>
            </a:r>
            <a:r>
              <a:rPr lang="en-US" baseline="-25000" dirty="0"/>
              <a:t>1</a:t>
            </a:r>
            <a:r>
              <a:rPr lang="en-US" dirty="0"/>
              <a:t> and K</a:t>
            </a:r>
            <a:r>
              <a:rPr lang="en-US" baseline="-25000" dirty="0"/>
              <a:t>2</a:t>
            </a:r>
            <a:r>
              <a:rPr lang="en-US" dirty="0"/>
              <a:t> solutions for spot welds in lap-shear specimens are in agreement with each other.</a:t>
            </a:r>
          </a:p>
          <a:p>
            <a:r>
              <a:rPr lang="en-US" dirty="0"/>
              <a:t>The clamped loading reduces the stress intensity factor solutions for the given specimen geometries by up to </a:t>
            </a:r>
            <a:r>
              <a:rPr lang="en-US" dirty="0">
                <a:solidFill>
                  <a:srgbClr val="FF0000"/>
                </a:solidFill>
              </a:rPr>
              <a:t>7%</a:t>
            </a:r>
            <a:r>
              <a:rPr lang="en-US" dirty="0"/>
              <a:t> for </a:t>
            </a:r>
            <a:r>
              <a:rPr lang="en-US" dirty="0">
                <a:solidFill>
                  <a:srgbClr val="FF0000"/>
                </a:solidFill>
              </a:rPr>
              <a:t>similar</a:t>
            </a:r>
            <a:r>
              <a:rPr lang="en-US" dirty="0"/>
              <a:t> spot welds and by about </a:t>
            </a:r>
            <a:r>
              <a:rPr lang="en-US" dirty="0">
                <a:solidFill>
                  <a:srgbClr val="FF0000"/>
                </a:solidFill>
              </a:rPr>
              <a:t>20%</a:t>
            </a:r>
            <a:r>
              <a:rPr lang="en-US" dirty="0"/>
              <a:t> for </a:t>
            </a:r>
            <a:r>
              <a:rPr lang="en-US" dirty="0">
                <a:solidFill>
                  <a:srgbClr val="FF0000"/>
                </a:solidFill>
              </a:rPr>
              <a:t>dissimilar</a:t>
            </a:r>
            <a:r>
              <a:rPr lang="en-US" dirty="0"/>
              <a:t> magnesium/steel spot welds.</a:t>
            </a:r>
          </a:p>
          <a:p>
            <a:r>
              <a:rPr lang="en-US" dirty="0"/>
              <a:t>The fatigue lives of spot welds in lap-shear specimens under clamped loading conditions are higher than those under pinned loading conditions, especially for dissimilar materials with smaller modulus ratios (larger difference in moduli).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C6C605-4388-4D1B-9074-5D1EED47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921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initial support of this research by the U.S. Department of Energy is appreciated.</a:t>
            </a:r>
          </a:p>
          <a:p>
            <a:r>
              <a:rPr lang="en-US" dirty="0"/>
              <a:t>Helpful discussion of this work with Dr. </a:t>
            </a:r>
            <a:r>
              <a:rPr lang="en-US" dirty="0" err="1"/>
              <a:t>Shicheng</a:t>
            </a:r>
            <a:r>
              <a:rPr lang="en-US" dirty="0"/>
              <a:t> Zhang of Daimler AG is greatly appreciated.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C6C605-4388-4D1B-9074-5D1EED47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5830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Appendix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C6C605-4388-4D1B-9074-5D1EED47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9855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648658" cy="1171671"/>
          </a:xfrm>
        </p:spPr>
        <p:txBody>
          <a:bodyPr>
            <a:normAutofit/>
          </a:bodyPr>
          <a:lstStyle/>
          <a:p>
            <a:r>
              <a:rPr lang="en-US" dirty="0"/>
              <a:t>Revisiting Structural Stresses near the Spot Weld for Each Loading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7161796-C076-4BD0-BE70-8F66707ACF44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8650" y="2813806"/>
          <a:ext cx="3619020" cy="549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0" name="Equation" r:id="rId3" imgW="3015850" imgH="457684" progId="Equation.3">
                  <p:embed/>
                </p:oleObj>
              </mc:Choice>
              <mc:Fallback>
                <p:oleObj name="Equation" r:id="rId3" imgW="3015850" imgH="457684" progId="Equation.3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7161796-C076-4BD0-BE70-8F66707ACF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8650" y="2813806"/>
                        <a:ext cx="3619020" cy="5492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039FEE2-7199-4F6C-BA72-2274780FA4C0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80976" y="3363027"/>
          <a:ext cx="2897466" cy="29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1" name="Equation" r:id="rId5" imgW="2414555" imgH="247942" progId="Equation.3">
                  <p:embed/>
                </p:oleObj>
              </mc:Choice>
              <mc:Fallback>
                <p:oleObj name="Equation" r:id="rId5" imgW="2414555" imgH="247942" progId="Equation.3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039FEE2-7199-4F6C-BA72-2274780FA4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0976" y="3363027"/>
                        <a:ext cx="2897466" cy="29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8D846FC-FECA-44DA-8368-AF291BB2854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28650" y="3744001"/>
          <a:ext cx="2038702" cy="29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2" name="Equation" r:id="rId7" imgW="1698918" imgH="247942" progId="Equation.3">
                  <p:embed/>
                </p:oleObj>
              </mc:Choice>
              <mc:Fallback>
                <p:oleObj name="Equation" r:id="rId7" imgW="1698918" imgH="247942" progId="Equation.3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8D846FC-FECA-44DA-8368-AF291BB285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8650" y="3744001"/>
                        <a:ext cx="2038702" cy="29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3242C63-947F-43F9-8114-64B012B90F4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4692212" y="2807931"/>
          <a:ext cx="1430338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3" name="Equation" r:id="rId9" imgW="1193760" imgH="457200" progId="Equation.3">
                  <p:embed/>
                </p:oleObj>
              </mc:Choice>
              <mc:Fallback>
                <p:oleObj name="Equation" r:id="rId9" imgW="1193760" imgH="457200" progId="Equation.3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3242C63-947F-43F9-8114-64B012B90F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92212" y="2807931"/>
                        <a:ext cx="1430338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5BD74E4-EF86-4194-893F-2D13D1A01DD2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4692212" y="3393629"/>
          <a:ext cx="3504316" cy="549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4" name="Equation" r:id="rId11" imgW="2920263" imgH="457684" progId="Equation.3">
                  <p:embed/>
                </p:oleObj>
              </mc:Choice>
              <mc:Fallback>
                <p:oleObj name="Equation" r:id="rId11" imgW="2920263" imgH="457684" progId="Equation.3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5BD74E4-EF86-4194-893F-2D13D1A01D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92212" y="3393629"/>
                        <a:ext cx="3504316" cy="5492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AEC924C-E10F-4868-AD91-BF5E9993178B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492837" y="5667753"/>
          <a:ext cx="1007664" cy="526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5" name="Equation" r:id="rId13" imgW="839720" imgH="438584" progId="Equation.3">
                  <p:embed/>
                </p:oleObj>
              </mc:Choice>
              <mc:Fallback>
                <p:oleObj name="Equation" r:id="rId13" imgW="839720" imgH="438584" progId="Equation.3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AEC924C-E10F-4868-AD91-BF5E999317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2837" y="5667753"/>
                        <a:ext cx="1007664" cy="526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BCD7ADC-F525-40D7-A9FA-82165566C6D9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4692212" y="5658936"/>
          <a:ext cx="2381947" cy="526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6" name="Equation" r:id="rId15" imgW="1984956" imgH="438584" progId="Equation.3">
                  <p:embed/>
                </p:oleObj>
              </mc:Choice>
              <mc:Fallback>
                <p:oleObj name="Equation" r:id="rId15" imgW="1984956" imgH="438584" progId="Equation.3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BCD7ADC-F525-40D7-A9FA-82165566C6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92212" y="5658936"/>
                        <a:ext cx="2381947" cy="526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E7614-8787-452D-9108-7617CB2ED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37</a:t>
            </a:fld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BB25F0-2054-463C-8A7C-1A1021058389}"/>
              </a:ext>
            </a:extLst>
          </p:cNvPr>
          <p:cNvSpPr txBox="1"/>
          <p:nvPr/>
        </p:nvSpPr>
        <p:spPr>
          <a:xfrm>
            <a:off x="2438160" y="6169721"/>
            <a:ext cx="4386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All normal structural stresses with </a:t>
            </a:r>
            <a:r>
              <a:rPr lang="el-GR" dirty="0">
                <a:solidFill>
                  <a:srgbClr val="FF0000"/>
                </a:solidFill>
              </a:rPr>
              <a:t>θ</a:t>
            </a:r>
            <a:r>
              <a:rPr lang="en-US" dirty="0">
                <a:solidFill>
                  <a:srgbClr val="FF0000"/>
                </a:solidFill>
              </a:rPr>
              <a:t>=0 are positive for the material point marked in red.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5807720-5A83-4805-968C-9BB3A1548BF9}"/>
              </a:ext>
            </a:extLst>
          </p:cNvPr>
          <p:cNvGrpSpPr/>
          <p:nvPr/>
        </p:nvGrpSpPr>
        <p:grpSpPr>
          <a:xfrm>
            <a:off x="594595" y="1615927"/>
            <a:ext cx="3510844" cy="1097311"/>
            <a:chOff x="4761599" y="2033059"/>
            <a:chExt cx="3510844" cy="109731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E2D75D7-0A57-4778-8D73-BEC9CF785E9C}"/>
                </a:ext>
              </a:extLst>
            </p:cNvPr>
            <p:cNvPicPr/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2033090"/>
              <a:ext cx="2470150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348D436-3A8E-454D-B00C-0E5836EFE0A2}"/>
                </a:ext>
              </a:extLst>
            </p:cNvPr>
            <p:cNvSpPr txBox="1"/>
            <p:nvPr/>
          </p:nvSpPr>
          <p:spPr>
            <a:xfrm>
              <a:off x="4761599" y="2033059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Counter bending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D950DB-5763-425A-ABD3-3ED4F88A8954}"/>
              </a:ext>
            </a:extLst>
          </p:cNvPr>
          <p:cNvGrpSpPr/>
          <p:nvPr/>
        </p:nvGrpSpPr>
        <p:grpSpPr>
          <a:xfrm>
            <a:off x="4695225" y="1615958"/>
            <a:ext cx="3525449" cy="1097280"/>
            <a:chOff x="4761599" y="3201866"/>
            <a:chExt cx="3525449" cy="109728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48B2AAC-6E7B-44E0-BAB2-9BE219FC3FB8}"/>
                </a:ext>
              </a:extLst>
            </p:cNvPr>
            <p:cNvPicPr/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3201866"/>
              <a:ext cx="248475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EE933A-91ED-44BC-9894-F2C1DE530388}"/>
                </a:ext>
              </a:extLst>
            </p:cNvPr>
            <p:cNvSpPr txBox="1"/>
            <p:nvPr/>
          </p:nvSpPr>
          <p:spPr>
            <a:xfrm>
              <a:off x="4761599" y="3201866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Central bending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2301E29-A1BB-49CF-AC97-5D2F2A11F42D}"/>
              </a:ext>
            </a:extLst>
          </p:cNvPr>
          <p:cNvGrpSpPr/>
          <p:nvPr/>
        </p:nvGrpSpPr>
        <p:grpSpPr>
          <a:xfrm>
            <a:off x="433940" y="4386759"/>
            <a:ext cx="3671499" cy="1097280"/>
            <a:chOff x="4761599" y="4370642"/>
            <a:chExt cx="3671499" cy="109728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2B700FD-CF2F-47F6-9983-EB1723AC567D}"/>
                </a:ext>
              </a:extLst>
            </p:cNvPr>
            <p:cNvPicPr/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4370642"/>
              <a:ext cx="263080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F87794F-871B-45E9-9705-A8BC87164912}"/>
                </a:ext>
              </a:extLst>
            </p:cNvPr>
            <p:cNvSpPr txBox="1"/>
            <p:nvPr/>
          </p:nvSpPr>
          <p:spPr>
            <a:xfrm>
              <a:off x="4761599" y="4370642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In-plane</a:t>
              </a:r>
              <a:br>
                <a:rPr lang="en-US" dirty="0"/>
              </a:br>
              <a:r>
                <a:rPr lang="en-US" dirty="0"/>
                <a:t>shear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806669C-AA3F-46E6-AFD3-932B38EB4A23}"/>
              </a:ext>
            </a:extLst>
          </p:cNvPr>
          <p:cNvGrpSpPr/>
          <p:nvPr/>
        </p:nvGrpSpPr>
        <p:grpSpPr>
          <a:xfrm>
            <a:off x="4695225" y="4390541"/>
            <a:ext cx="3671499" cy="1097281"/>
            <a:chOff x="4761599" y="5539418"/>
            <a:chExt cx="3671499" cy="1097281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BF91621-3BC8-4B81-969A-ADE890DA8660}"/>
                </a:ext>
              </a:extLst>
            </p:cNvPr>
            <p:cNvPicPr/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5539419"/>
              <a:ext cx="263080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E62017-0B31-404E-A1E7-5360A0D4EB80}"/>
                </a:ext>
              </a:extLst>
            </p:cNvPr>
            <p:cNvSpPr txBox="1"/>
            <p:nvPr/>
          </p:nvSpPr>
          <p:spPr>
            <a:xfrm>
              <a:off x="4761599" y="5539418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In-plane</a:t>
              </a:r>
              <a:br>
                <a:rPr lang="en-US" dirty="0"/>
              </a:br>
              <a:r>
                <a:rPr lang="en-US" dirty="0"/>
                <a:t>tension</a:t>
              </a:r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5BBD91E-AB7B-4676-85F7-9679CB8D25B6}"/>
              </a:ext>
            </a:extLst>
          </p:cNvPr>
          <p:cNvCxnSpPr>
            <a:cxnSpLocks/>
          </p:cNvCxnSpPr>
          <p:nvPr/>
        </p:nvCxnSpPr>
        <p:spPr>
          <a:xfrm>
            <a:off x="492837" y="4228171"/>
            <a:ext cx="7873887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AFA3913-31FB-44BC-A5E3-E75F87D31857}"/>
              </a:ext>
            </a:extLst>
          </p:cNvPr>
          <p:cNvCxnSpPr>
            <a:cxnSpLocks/>
          </p:cNvCxnSpPr>
          <p:nvPr/>
        </p:nvCxnSpPr>
        <p:spPr>
          <a:xfrm flipV="1">
            <a:off x="4535289" y="1615927"/>
            <a:ext cx="0" cy="4578127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46CF9F06-81B5-4252-AC29-FD160B71DCA9}"/>
              </a:ext>
            </a:extLst>
          </p:cNvPr>
          <p:cNvSpPr/>
          <p:nvPr/>
        </p:nvSpPr>
        <p:spPr>
          <a:xfrm>
            <a:off x="3212306" y="2224088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45853E-8E25-4A85-ACDC-592545686535}"/>
              </a:ext>
            </a:extLst>
          </p:cNvPr>
          <p:cNvSpPr/>
          <p:nvPr/>
        </p:nvSpPr>
        <p:spPr>
          <a:xfrm>
            <a:off x="7321909" y="2216539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660BC1F-633F-4704-ABEC-B5EA13D7C081}"/>
              </a:ext>
            </a:extLst>
          </p:cNvPr>
          <p:cNvSpPr/>
          <p:nvPr/>
        </p:nvSpPr>
        <p:spPr>
          <a:xfrm>
            <a:off x="7326870" y="4994514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926EC32-B3A9-47C5-A456-0C57AED70A33}"/>
              </a:ext>
            </a:extLst>
          </p:cNvPr>
          <p:cNvSpPr/>
          <p:nvPr/>
        </p:nvSpPr>
        <p:spPr>
          <a:xfrm>
            <a:off x="3064331" y="4980239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8739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648658" cy="1171671"/>
          </a:xfrm>
        </p:spPr>
        <p:txBody>
          <a:bodyPr>
            <a:normAutofit/>
          </a:bodyPr>
          <a:lstStyle/>
          <a:p>
            <a:r>
              <a:rPr lang="en-US" dirty="0"/>
              <a:t>Accurate Structural Stresses near the Spot Weld for Each Loading Case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E7614-8787-452D-9108-7617CB2ED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38</a:t>
            </a:fld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5807720-5A83-4805-968C-9BB3A1548BF9}"/>
              </a:ext>
            </a:extLst>
          </p:cNvPr>
          <p:cNvGrpSpPr/>
          <p:nvPr/>
        </p:nvGrpSpPr>
        <p:grpSpPr>
          <a:xfrm>
            <a:off x="594595" y="1615927"/>
            <a:ext cx="3510844" cy="1097311"/>
            <a:chOff x="4761599" y="2033059"/>
            <a:chExt cx="3510844" cy="109731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E2D75D7-0A57-4778-8D73-BEC9CF785E9C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2033090"/>
              <a:ext cx="2470150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348D436-3A8E-454D-B00C-0E5836EFE0A2}"/>
                </a:ext>
              </a:extLst>
            </p:cNvPr>
            <p:cNvSpPr txBox="1"/>
            <p:nvPr/>
          </p:nvSpPr>
          <p:spPr>
            <a:xfrm>
              <a:off x="4761599" y="2033059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Counter bending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D950DB-5763-425A-ABD3-3ED4F88A8954}"/>
              </a:ext>
            </a:extLst>
          </p:cNvPr>
          <p:cNvGrpSpPr/>
          <p:nvPr/>
        </p:nvGrpSpPr>
        <p:grpSpPr>
          <a:xfrm>
            <a:off x="4695225" y="1615958"/>
            <a:ext cx="3525449" cy="1097280"/>
            <a:chOff x="4761599" y="3201866"/>
            <a:chExt cx="3525449" cy="109728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48B2AAC-6E7B-44E0-BAB2-9BE219FC3FB8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3201866"/>
              <a:ext cx="248475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EE933A-91ED-44BC-9894-F2C1DE530388}"/>
                </a:ext>
              </a:extLst>
            </p:cNvPr>
            <p:cNvSpPr txBox="1"/>
            <p:nvPr/>
          </p:nvSpPr>
          <p:spPr>
            <a:xfrm>
              <a:off x="4761599" y="3201866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Central bending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2301E29-A1BB-49CF-AC97-5D2F2A11F42D}"/>
              </a:ext>
            </a:extLst>
          </p:cNvPr>
          <p:cNvGrpSpPr/>
          <p:nvPr/>
        </p:nvGrpSpPr>
        <p:grpSpPr>
          <a:xfrm>
            <a:off x="433940" y="4205687"/>
            <a:ext cx="3671499" cy="1097280"/>
            <a:chOff x="4761599" y="4370642"/>
            <a:chExt cx="3671499" cy="109728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2B700FD-CF2F-47F6-9983-EB1723AC567D}"/>
                </a:ext>
              </a:extLst>
            </p:cNvPr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4370642"/>
              <a:ext cx="263080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F87794F-871B-45E9-9705-A8BC87164912}"/>
                </a:ext>
              </a:extLst>
            </p:cNvPr>
            <p:cNvSpPr txBox="1"/>
            <p:nvPr/>
          </p:nvSpPr>
          <p:spPr>
            <a:xfrm>
              <a:off x="4761599" y="4370642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In-plane</a:t>
              </a:r>
              <a:br>
                <a:rPr lang="en-US" dirty="0"/>
              </a:br>
              <a:r>
                <a:rPr lang="en-US" dirty="0"/>
                <a:t>shear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806669C-AA3F-46E6-AFD3-932B38EB4A23}"/>
              </a:ext>
            </a:extLst>
          </p:cNvPr>
          <p:cNvGrpSpPr/>
          <p:nvPr/>
        </p:nvGrpSpPr>
        <p:grpSpPr>
          <a:xfrm>
            <a:off x="4695225" y="4209469"/>
            <a:ext cx="3671499" cy="1097281"/>
            <a:chOff x="4761599" y="5539418"/>
            <a:chExt cx="3671499" cy="1097281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BF91621-3BC8-4B81-969A-ADE890DA8660}"/>
                </a:ext>
              </a:extLst>
            </p:cNvPr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2293" y="5539419"/>
              <a:ext cx="2630805" cy="1097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E62017-0B31-404E-A1E7-5360A0D4EB80}"/>
                </a:ext>
              </a:extLst>
            </p:cNvPr>
            <p:cNvSpPr txBox="1"/>
            <p:nvPr/>
          </p:nvSpPr>
          <p:spPr>
            <a:xfrm>
              <a:off x="4761599" y="5539418"/>
              <a:ext cx="104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In-plane</a:t>
              </a:r>
              <a:br>
                <a:rPr lang="en-US" dirty="0"/>
              </a:br>
              <a:r>
                <a:rPr lang="en-US" dirty="0"/>
                <a:t>tension</a:t>
              </a:r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5BBD91E-AB7B-4676-85F7-9679CB8D25B6}"/>
              </a:ext>
            </a:extLst>
          </p:cNvPr>
          <p:cNvCxnSpPr>
            <a:cxnSpLocks/>
          </p:cNvCxnSpPr>
          <p:nvPr/>
        </p:nvCxnSpPr>
        <p:spPr>
          <a:xfrm>
            <a:off x="492837" y="4076491"/>
            <a:ext cx="7873887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AFA3913-31FB-44BC-A5E3-E75F87D31857}"/>
              </a:ext>
            </a:extLst>
          </p:cNvPr>
          <p:cNvCxnSpPr>
            <a:cxnSpLocks/>
          </p:cNvCxnSpPr>
          <p:nvPr/>
        </p:nvCxnSpPr>
        <p:spPr>
          <a:xfrm flipV="1">
            <a:off x="4535289" y="1615928"/>
            <a:ext cx="0" cy="4922985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46CF9F06-81B5-4252-AC29-FD160B71DCA9}"/>
              </a:ext>
            </a:extLst>
          </p:cNvPr>
          <p:cNvSpPr/>
          <p:nvPr/>
        </p:nvSpPr>
        <p:spPr>
          <a:xfrm>
            <a:off x="3212306" y="2224088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45853E-8E25-4A85-ACDC-592545686535}"/>
              </a:ext>
            </a:extLst>
          </p:cNvPr>
          <p:cNvSpPr/>
          <p:nvPr/>
        </p:nvSpPr>
        <p:spPr>
          <a:xfrm>
            <a:off x="7321909" y="2216539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660BC1F-633F-4704-ABEC-B5EA13D7C081}"/>
              </a:ext>
            </a:extLst>
          </p:cNvPr>
          <p:cNvSpPr/>
          <p:nvPr/>
        </p:nvSpPr>
        <p:spPr>
          <a:xfrm>
            <a:off x="7326870" y="4813442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926EC32-B3A9-47C5-A456-0C57AED70A33}"/>
              </a:ext>
            </a:extLst>
          </p:cNvPr>
          <p:cNvSpPr/>
          <p:nvPr/>
        </p:nvSpPr>
        <p:spPr>
          <a:xfrm>
            <a:off x="3064331" y="4799167"/>
            <a:ext cx="457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D4171E5-64D8-49A2-9118-2299979E03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9386019"/>
              </p:ext>
            </p:extLst>
          </p:nvPr>
        </p:nvGraphicFramePr>
        <p:xfrm>
          <a:off x="433940" y="2882035"/>
          <a:ext cx="380841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7" name="Equation" r:id="rId7" imgW="3808116" imgH="476963" progId="Equation.3">
                  <p:embed/>
                </p:oleObj>
              </mc:Choice>
              <mc:Fallback>
                <p:oleObj name="Equation" r:id="rId7" imgW="3808116" imgH="476963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3940" y="2882035"/>
                        <a:ext cx="3808413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96F3B23-464B-4C0C-B9C2-70AC5401D9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576441"/>
              </p:ext>
            </p:extLst>
          </p:nvPr>
        </p:nvGraphicFramePr>
        <p:xfrm>
          <a:off x="433940" y="3405141"/>
          <a:ext cx="2132013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8" name="Equation" r:id="rId9" imgW="2132732" imgH="248035" progId="Equation.3">
                  <p:embed/>
                </p:oleObj>
              </mc:Choice>
              <mc:Fallback>
                <p:oleObj name="Equation" r:id="rId9" imgW="2132732" imgH="24803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3940" y="3405141"/>
                        <a:ext cx="2132013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EA8AC8A-68EF-427A-AA3E-081FD619B2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010083"/>
              </p:ext>
            </p:extLst>
          </p:nvPr>
        </p:nvGraphicFramePr>
        <p:xfrm>
          <a:off x="433940" y="3699646"/>
          <a:ext cx="14859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9" name="Equation" r:id="rId11" imgW="1485392" imgH="248035" progId="Equation.3">
                  <p:embed/>
                </p:oleObj>
              </mc:Choice>
              <mc:Fallback>
                <p:oleObj name="Equation" r:id="rId11" imgW="1485392" imgH="24803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3940" y="3699646"/>
                        <a:ext cx="1485900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478431E-0BE1-4859-A003-A265DC2C2D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189837"/>
              </p:ext>
            </p:extLst>
          </p:nvPr>
        </p:nvGraphicFramePr>
        <p:xfrm>
          <a:off x="4786911" y="2887865"/>
          <a:ext cx="357981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0" name="Equation" r:id="rId13" imgW="3579622" imgH="476963" progId="Equation.3">
                  <p:embed/>
                </p:oleObj>
              </mc:Choice>
              <mc:Fallback>
                <p:oleObj name="Equation" r:id="rId13" imgW="3579622" imgH="476963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86911" y="2887865"/>
                        <a:ext cx="3579813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5E4CE8B-F09F-42B6-9F3B-47D8B25A77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143790"/>
              </p:ext>
            </p:extLst>
          </p:nvPr>
        </p:nvGraphicFramePr>
        <p:xfrm>
          <a:off x="4784439" y="3408203"/>
          <a:ext cx="1684337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1" name="Equation" r:id="rId15" imgW="1685099" imgH="248035" progId="Equation.3">
                  <p:embed/>
                </p:oleObj>
              </mc:Choice>
              <mc:Fallback>
                <p:oleObj name="Equation" r:id="rId15" imgW="1685099" imgH="24803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784439" y="3408203"/>
                        <a:ext cx="1684337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318A0AD-F9EC-49FA-BF2A-05C39FE0B3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791366"/>
              </p:ext>
            </p:extLst>
          </p:nvPr>
        </p:nvGraphicFramePr>
        <p:xfrm>
          <a:off x="433940" y="5379825"/>
          <a:ext cx="337026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2" name="Equation" r:id="rId17" imgW="3370199" imgH="476963" progId="Equation.3">
                  <p:embed/>
                </p:oleObj>
              </mc:Choice>
              <mc:Fallback>
                <p:oleObj name="Equation" r:id="rId17" imgW="3370199" imgH="476963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3940" y="5379825"/>
                        <a:ext cx="3370263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56EC2A5-364D-419B-BA8A-FD16158A0E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011402"/>
              </p:ext>
            </p:extLst>
          </p:nvPr>
        </p:nvGraphicFramePr>
        <p:xfrm>
          <a:off x="433940" y="5897979"/>
          <a:ext cx="16002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3" name="Equation" r:id="rId19" imgW="1599459" imgH="248035" progId="Equation.3">
                  <p:embed/>
                </p:oleObj>
              </mc:Choice>
              <mc:Fallback>
                <p:oleObj name="Equation" r:id="rId19" imgW="1599459" imgH="24803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33940" y="5897979"/>
                        <a:ext cx="1600200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DE148E1-AC6D-4BD6-AB44-3750D4C9BC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202792"/>
              </p:ext>
            </p:extLst>
          </p:nvPr>
        </p:nvGraphicFramePr>
        <p:xfrm>
          <a:off x="4780716" y="5384587"/>
          <a:ext cx="37322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4" name="Equation" r:id="rId21" imgW="3732191" imgH="467229" progId="Equation.3">
                  <p:embed/>
                </p:oleObj>
              </mc:Choice>
              <mc:Fallback>
                <p:oleObj name="Equation" r:id="rId21" imgW="3732191" imgH="467229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780716" y="5384587"/>
                        <a:ext cx="373221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08E462BE-33E5-41F3-884F-2BBFDB88FF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256395"/>
              </p:ext>
            </p:extLst>
          </p:nvPr>
        </p:nvGraphicFramePr>
        <p:xfrm>
          <a:off x="4780716" y="5900517"/>
          <a:ext cx="4046537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5" name="Equation" r:id="rId23" imgW="4046326" imgH="248035" progId="Equation.3">
                  <p:embed/>
                </p:oleObj>
              </mc:Choice>
              <mc:Fallback>
                <p:oleObj name="Equation" r:id="rId23" imgW="4046326" imgH="248035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780716" y="5900517"/>
                        <a:ext cx="4046537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87C17B0B-470E-4179-8E3B-1FC1E46755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290240"/>
              </p:ext>
            </p:extLst>
          </p:nvPr>
        </p:nvGraphicFramePr>
        <p:xfrm>
          <a:off x="4780716" y="6195547"/>
          <a:ext cx="14859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6" name="Equation" r:id="rId25" imgW="1485392" imgH="248035" progId="Equation.3">
                  <p:embed/>
                </p:oleObj>
              </mc:Choice>
              <mc:Fallback>
                <p:oleObj name="Equation" r:id="rId25" imgW="1485392" imgH="248035" progId="Equation.3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EA8AC8A-68EF-427A-AA3E-081FD619B2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80716" y="6195547"/>
                        <a:ext cx="1485900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23DA65D8-29BB-4497-A1DE-E2276F1EE2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539688"/>
              </p:ext>
            </p:extLst>
          </p:nvPr>
        </p:nvGraphicFramePr>
        <p:xfrm>
          <a:off x="3351861" y="3535041"/>
          <a:ext cx="4191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7" name="Equation" r:id="rId26" imgW="418846" imgH="400533" progId="Equation.3">
                  <p:embed/>
                </p:oleObj>
              </mc:Choice>
              <mc:Fallback>
                <p:oleObj name="Equation" r:id="rId26" imgW="418846" imgH="400533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351861" y="3535041"/>
                        <a:ext cx="4191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F5BB3C8F-9743-46DD-B2AA-B994F0A9B4D1}"/>
              </a:ext>
            </a:extLst>
          </p:cNvPr>
          <p:cNvSpPr txBox="1"/>
          <p:nvPr/>
        </p:nvSpPr>
        <p:spPr>
          <a:xfrm>
            <a:off x="2630658" y="3563499"/>
            <a:ext cx="808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where</a:t>
            </a:r>
          </a:p>
        </p:txBody>
      </p:sp>
    </p:spTree>
    <p:extLst>
      <p:ext uri="{BB962C8B-B14F-4D97-AF65-F5344CB8AC3E}">
        <p14:creationId xmlns:p14="http://schemas.microsoft.com/office/powerpoint/2010/main" val="8834904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Similar Weld (Fe/Fe)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1441141"/>
          </a:xfrm>
        </p:spPr>
        <p:txBody>
          <a:bodyPr>
            <a:normAutofit/>
          </a:bodyPr>
          <a:lstStyle/>
          <a:p>
            <a:r>
              <a:rPr lang="en-US" sz="2400" dirty="0"/>
              <a:t>Differences of the computational and the analytical results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B46B4-318C-4176-A301-94ABBC861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39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B8543791-CF6F-49EF-A69B-7851E1F53F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0620373"/>
                  </p:ext>
                </p:extLst>
              </p:nvPr>
            </p:nvGraphicFramePr>
            <p:xfrm>
              <a:off x="991848" y="2589466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5.54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6.70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6.25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1.77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4.64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3.71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-1.44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1.65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1.18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B8543791-CF6F-49EF-A69B-7851E1F53F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0620373"/>
                  </p:ext>
                </p:extLst>
              </p:nvPr>
            </p:nvGraphicFramePr>
            <p:xfrm>
              <a:off x="991848" y="2589466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2963" t="-1163" r="-215556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71250" t="-1163" r="-81875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341732" t="-1163" r="-3150" b="-1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25" t="-217500" r="-308696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5.54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6.70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6.25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25" t="-309756" r="-308696" b="-126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1.77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4.64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3.71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25" t="-420000" r="-30869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-1.44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1.65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1.18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125EFD90-EBF6-4C1F-9FF7-2AF76E0E48E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7390883"/>
                  </p:ext>
                </p:extLst>
              </p:nvPr>
            </p:nvGraphicFramePr>
            <p:xfrm>
              <a:off x="4851328" y="2589466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1.54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10.53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7.23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-2.37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9.09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5.63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-0.16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7.66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6.52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125EFD90-EBF6-4C1F-9FF7-2AF76E0E48E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7390883"/>
                  </p:ext>
                </p:extLst>
              </p:nvPr>
            </p:nvGraphicFramePr>
            <p:xfrm>
              <a:off x="4851328" y="2589466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02963" t="-1163" r="-215556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71250" t="-1163" r="-81875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41732" t="-1163" r="-3150" b="-1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217500" r="-308696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1.54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10.53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7.23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309756" r="-308696" b="-126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-2.37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9.09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5.63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420000" r="-30869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-0.16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7.66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6.52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68DAD2BD-3013-47F2-8AF4-B2C95C9C031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300242"/>
                  </p:ext>
                </p:extLst>
              </p:nvPr>
            </p:nvGraphicFramePr>
            <p:xfrm>
              <a:off x="991848" y="4667873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1.29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4.92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3.49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-1.04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3.51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2.02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-2.36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1.32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0.74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68DAD2BD-3013-47F2-8AF4-B2C95C9C031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300242"/>
                  </p:ext>
                </p:extLst>
              </p:nvPr>
            </p:nvGraphicFramePr>
            <p:xfrm>
              <a:off x="991848" y="4667873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02963" t="-1163" r="-215556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71250" t="-1163" r="-81875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41732" t="-1163" r="-3150" b="-1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25" t="-217500" r="-308696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1.29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4.92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3.49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25" t="-309756" r="-308696" b="-126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-1.04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3.51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2.02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25" t="-420000" r="-30869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-2.36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1.32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0.74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A7E5F825-91CA-44F7-9761-803110C7FA0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5026236"/>
                  </p:ext>
                </p:extLst>
              </p:nvPr>
            </p:nvGraphicFramePr>
            <p:xfrm>
              <a:off x="4851328" y="4667873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-2.55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8.57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4.40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-5.06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7.85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3.88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-1.09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7.28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6.05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A7E5F825-91CA-44F7-9761-803110C7FA0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5026236"/>
                  </p:ext>
                </p:extLst>
              </p:nvPr>
            </p:nvGraphicFramePr>
            <p:xfrm>
              <a:off x="4851328" y="4667873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102963" t="-1163" r="-215556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171250" t="-1163" r="-81875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341732" t="-1163" r="-3150" b="-1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725" t="-217500" r="-308696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-2.55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8.57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4.40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725" t="-309756" r="-308696" b="-126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-5.06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7.85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3.88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725" t="-420000" r="-30869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-1.09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7.28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6.05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6DC0E63-21D0-4250-B15A-BA400E447244}"/>
              </a:ext>
            </a:extLst>
          </p:cNvPr>
          <p:cNvCxnSpPr>
            <a:cxnSpLocks/>
          </p:cNvCxnSpPr>
          <p:nvPr/>
        </p:nvCxnSpPr>
        <p:spPr>
          <a:xfrm>
            <a:off x="492837" y="4076491"/>
            <a:ext cx="7873887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D926AA6-BC5B-4AAA-B1CF-72448B6D89E6}"/>
              </a:ext>
            </a:extLst>
          </p:cNvPr>
          <p:cNvSpPr txBox="1"/>
          <p:nvPr/>
        </p:nvSpPr>
        <p:spPr>
          <a:xfrm>
            <a:off x="628650" y="4298541"/>
            <a:ext cx="307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New structural stress solutions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E8A5D8-3BE4-4E09-8D33-AF268894E2E1}"/>
              </a:ext>
            </a:extLst>
          </p:cNvPr>
          <p:cNvSpPr txBox="1"/>
          <p:nvPr/>
        </p:nvSpPr>
        <p:spPr>
          <a:xfrm>
            <a:off x="628649" y="2220134"/>
            <a:ext cx="537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Original structural stress solutions in this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36172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CB3DB-6792-47BD-93CF-B70F0DF9D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6650A-1502-4A69-AA41-7523D52B7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Examples of welds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5FDED-B8A0-4147-9B46-160772CD5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4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FC3863C-49DF-4F9C-8A42-30B04D298861}"/>
              </a:ext>
            </a:extLst>
          </p:cNvPr>
          <p:cNvGrpSpPr/>
          <p:nvPr/>
        </p:nvGrpSpPr>
        <p:grpSpPr>
          <a:xfrm>
            <a:off x="369683" y="2595233"/>
            <a:ext cx="8481216" cy="1205358"/>
            <a:chOff x="369683" y="5298677"/>
            <a:chExt cx="8481216" cy="120535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F72A437-E2E2-4D87-B68B-001CA3938D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3246" b="26359"/>
            <a:stretch/>
          </p:blipFill>
          <p:spPr>
            <a:xfrm>
              <a:off x="4903521" y="5371097"/>
              <a:ext cx="3947378" cy="75458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DFEC43E-CD4A-47D1-978A-66C0F9B50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9683" y="5298677"/>
              <a:ext cx="4365266" cy="120535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A8387C0-296E-4802-A579-18013FCB3433}"/>
              </a:ext>
            </a:extLst>
          </p:cNvPr>
          <p:cNvSpPr txBox="1"/>
          <p:nvPr/>
        </p:nvSpPr>
        <p:spPr>
          <a:xfrm>
            <a:off x="1183047" y="2225901"/>
            <a:ext cx="2291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Friction stir spot welds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4FE2D8-F52B-4D3E-8C8D-8948192AD6D3}"/>
              </a:ext>
            </a:extLst>
          </p:cNvPr>
          <p:cNvSpPr txBox="1"/>
          <p:nvPr/>
        </p:nvSpPr>
        <p:spPr>
          <a:xfrm>
            <a:off x="6232395" y="2225901"/>
            <a:ext cx="128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Laser welds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EC498B-B7C0-45D5-9142-9AC0F618E1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756" y="4291632"/>
            <a:ext cx="4297120" cy="13081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1C79F8-0ED3-4D80-AC93-8D001BD538F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3326" b="15748"/>
          <a:stretch/>
        </p:blipFill>
        <p:spPr>
          <a:xfrm>
            <a:off x="5631946" y="4542744"/>
            <a:ext cx="2570036" cy="80596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9855B74-0D75-432C-823C-F5FCB5F83F11}"/>
              </a:ext>
            </a:extLst>
          </p:cNvPr>
          <p:cNvSpPr txBox="1"/>
          <p:nvPr/>
        </p:nvSpPr>
        <p:spPr>
          <a:xfrm>
            <a:off x="1763491" y="3742912"/>
            <a:ext cx="113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(top view)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B2D34A-C072-4D12-8074-34818799CC49}"/>
              </a:ext>
            </a:extLst>
          </p:cNvPr>
          <p:cNvSpPr txBox="1"/>
          <p:nvPr/>
        </p:nvSpPr>
        <p:spPr>
          <a:xfrm>
            <a:off x="1827101" y="5576190"/>
            <a:ext cx="1194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(side view)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B40262-5D1D-4321-B5EB-FEC1D63C41EF}"/>
              </a:ext>
            </a:extLst>
          </p:cNvPr>
          <p:cNvSpPr txBox="1"/>
          <p:nvPr/>
        </p:nvSpPr>
        <p:spPr>
          <a:xfrm>
            <a:off x="6287482" y="3742912"/>
            <a:ext cx="113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(top view)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4250AD-A254-4B51-9D0C-2EAB56A70D1C}"/>
              </a:ext>
            </a:extLst>
          </p:cNvPr>
          <p:cNvSpPr txBox="1"/>
          <p:nvPr/>
        </p:nvSpPr>
        <p:spPr>
          <a:xfrm>
            <a:off x="6351092" y="5576190"/>
            <a:ext cx="1194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(side view)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B703A98-1024-41CD-9AE9-2425DA321FEB}"/>
              </a:ext>
            </a:extLst>
          </p:cNvPr>
          <p:cNvCxnSpPr>
            <a:cxnSpLocks/>
          </p:cNvCxnSpPr>
          <p:nvPr/>
        </p:nvCxnSpPr>
        <p:spPr>
          <a:xfrm>
            <a:off x="4813141" y="2225901"/>
            <a:ext cx="0" cy="39510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07169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Dissimilar Weld (Mg/Fe)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7"/>
            <a:ext cx="7886700" cy="775949"/>
          </a:xfrm>
        </p:spPr>
        <p:txBody>
          <a:bodyPr>
            <a:normAutofit/>
          </a:bodyPr>
          <a:lstStyle/>
          <a:p>
            <a:r>
              <a:rPr lang="en-US" sz="2400" dirty="0"/>
              <a:t>Differences of the computational and the analytical results for Point 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B46B4-318C-4176-A301-94ABBC861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40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B432495B-213F-4997-8C8C-088CB5B351F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5228218"/>
                  </p:ext>
                </p:extLst>
              </p:nvPr>
            </p:nvGraphicFramePr>
            <p:xfrm>
              <a:off x="963367" y="2612947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9.75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7.84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8.57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4.86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5.71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5.41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-1.29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4.45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3.00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B432495B-213F-4997-8C8C-088CB5B351F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5228218"/>
                  </p:ext>
                </p:extLst>
              </p:nvPr>
            </p:nvGraphicFramePr>
            <p:xfrm>
              <a:off x="963367" y="2612947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3704" t="-1163" r="-215556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72956" t="-1163" r="-83019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341732" t="-1163" r="-3937" b="-1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449" t="-217500" r="-308696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9.75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7.84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8.57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449" t="-309756" r="-308696" b="-126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4.86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5.71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5.41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449" t="-420000" r="-30869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-1.29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4.45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3.00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78697AF5-CB20-4C85-BC7D-2B4A0577BF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5275582"/>
                  </p:ext>
                </p:extLst>
              </p:nvPr>
            </p:nvGraphicFramePr>
            <p:xfrm>
              <a:off x="4929726" y="2610701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-1.15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12.25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8.32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-7.70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10.24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5.71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-19.79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8.73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4.68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78697AF5-CB20-4C85-BC7D-2B4A0577BF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5275582"/>
                  </p:ext>
                </p:extLst>
              </p:nvPr>
            </p:nvGraphicFramePr>
            <p:xfrm>
              <a:off x="4929726" y="2610701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02963" t="-1163" r="-215556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71250" t="-1163" r="-81875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41732" t="-1163" r="-3150" b="-1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217500" r="-308696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-1.15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12.25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8.32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309756" r="-308696" b="-126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-7.70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10.24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5.71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25" t="-420000" r="-30869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-19.79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8.73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4.68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EA062F2D-DC5B-46BC-B480-6F9304DF712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5357765"/>
                  </p:ext>
                </p:extLst>
              </p:nvPr>
            </p:nvGraphicFramePr>
            <p:xfrm>
              <a:off x="963367" y="4563545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6.11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5.52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5.75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2.58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4.19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3.63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-1.88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3.99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2.50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EA062F2D-DC5B-46BC-B480-6F9304DF712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5357765"/>
                  </p:ext>
                </p:extLst>
              </p:nvPr>
            </p:nvGraphicFramePr>
            <p:xfrm>
              <a:off x="963367" y="4563545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60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6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Pinned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03704" t="-1163" r="-215556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72956" t="-1163" r="-83019" b="-15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41732" t="-1163" r="-3937" b="-1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449" t="-217500" r="-308696" b="-2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6.11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5.52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5.75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449" t="-309756" r="-308696" b="-126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2.58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4.19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3.63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449" t="-420000" r="-308696" b="-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-1.88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3.99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2.50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78F836FF-A680-4799-948B-37D2BC5996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1912597"/>
                  </p:ext>
                </p:extLst>
              </p:nvPr>
            </p:nvGraphicFramePr>
            <p:xfrm>
              <a:off x="4929726" y="4561299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𝒆</m:t>
                                    </m:r>
                                  </m:sub>
                                  <m:sup>
                                    <m:r>
                                      <a:rPr lang="en-US" sz="1400" b="1" i="1" smtClean="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Cordia New" panose="020B0304020202020204" pitchFamily="34" charset="-34"/>
                          </a:endParaRP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MS Mincho" panose="02020609040205080304" pitchFamily="49" charset="-128"/>
                              <a:cs typeface="Cordia New" panose="020B0304020202020204" pitchFamily="34" charset="-34"/>
                            </a:rPr>
                            <a:t>(%)</a:t>
                          </a: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-4.90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10.03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5.56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-10.02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8.77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3.97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+mn-lt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-20.37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8.27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4.18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78F836FF-A680-4799-948B-37D2BC5996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1912597"/>
                  </p:ext>
                </p:extLst>
              </p:nvPr>
            </p:nvGraphicFramePr>
            <p:xfrm>
              <a:off x="4929726" y="4561299"/>
              <a:ext cx="3406942" cy="125425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2565">
                      <a:extLst>
                        <a:ext uri="{9D8B030D-6E8A-4147-A177-3AD203B41FA5}">
                          <a16:colId xmlns:a16="http://schemas.microsoft.com/office/drawing/2014/main" val="2804259274"/>
                        </a:ext>
                      </a:extLst>
                    </a:gridCol>
                    <a:gridCol w="819259">
                      <a:extLst>
                        <a:ext uri="{9D8B030D-6E8A-4147-A177-3AD203B41FA5}">
                          <a16:colId xmlns:a16="http://schemas.microsoft.com/office/drawing/2014/main" val="3843758123"/>
                        </a:ext>
                      </a:extLst>
                    </a:gridCol>
                    <a:gridCol w="972667">
                      <a:extLst>
                        <a:ext uri="{9D8B030D-6E8A-4147-A177-3AD203B41FA5}">
                          <a16:colId xmlns:a16="http://schemas.microsoft.com/office/drawing/2014/main" val="2340609496"/>
                        </a:ext>
                      </a:extLst>
                    </a:gridCol>
                    <a:gridCol w="772451">
                      <a:extLst>
                        <a:ext uri="{9D8B030D-6E8A-4147-A177-3AD203B41FA5}">
                          <a16:colId xmlns:a16="http://schemas.microsoft.com/office/drawing/2014/main" val="4122602439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Clamped</a:t>
                          </a:r>
                          <a:b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</a:br>
                          <a:r>
                            <a:rPr lang="en-US" sz="1400" dirty="0">
                              <a:solidFill>
                                <a:schemeClr val="bg1"/>
                              </a:solidFill>
                              <a:latin typeface="+mn-lt"/>
                            </a:rPr>
                            <a:t>b/a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102963" t="-2353" r="-215556" b="-15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171250" t="-2353" r="-81875" b="-15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341732" t="-2353" r="-3150" b="-1576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79086519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725" t="-217500" r="-308696" b="-23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-4.90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10.03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5.56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4117770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725" t="-309756" r="-308696" b="-1292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-10.02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8.77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3.97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5154602"/>
                      </a:ext>
                    </a:extLst>
                  </a:tr>
                  <a:tr h="245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l="-725" t="-420000" r="-308696" b="-3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-20.37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8.27</a:t>
                          </a:r>
                          <a:endParaRPr lang="en-US" sz="1400" kern="100"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SimSun" panose="02010600030101010101" pitchFamily="2" charset="-122"/>
                            </a:rPr>
                            <a:t>4.18</a:t>
                          </a:r>
                          <a:endParaRPr lang="en-US" sz="1400" kern="1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新細明體" panose="02020500000000000000" pitchFamily="18" charset="-12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95608525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08E67DE-4015-41BC-A5AD-BF320D17CCBE}"/>
              </a:ext>
            </a:extLst>
          </p:cNvPr>
          <p:cNvCxnSpPr>
            <a:cxnSpLocks/>
          </p:cNvCxnSpPr>
          <p:nvPr/>
        </p:nvCxnSpPr>
        <p:spPr>
          <a:xfrm>
            <a:off x="492837" y="4076491"/>
            <a:ext cx="7873887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BDDA2E5-C0A1-4C55-811D-FF9846F04813}"/>
              </a:ext>
            </a:extLst>
          </p:cNvPr>
          <p:cNvSpPr txBox="1"/>
          <p:nvPr/>
        </p:nvSpPr>
        <p:spPr>
          <a:xfrm>
            <a:off x="628650" y="4191967"/>
            <a:ext cx="307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New structural stress solutions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F3F82E-7553-40A7-B5E9-B547D407E4FC}"/>
              </a:ext>
            </a:extLst>
          </p:cNvPr>
          <p:cNvSpPr txBox="1"/>
          <p:nvPr/>
        </p:nvSpPr>
        <p:spPr>
          <a:xfrm>
            <a:off x="628650" y="2241369"/>
            <a:ext cx="537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Original structural stress solutions in this presentation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D90158-C914-4CB8-A334-35470A6C1988}"/>
              </a:ext>
            </a:extLst>
          </p:cNvPr>
          <p:cNvSpPr txBox="1"/>
          <p:nvPr/>
        </p:nvSpPr>
        <p:spPr>
          <a:xfrm>
            <a:off x="572769" y="5981081"/>
            <a:ext cx="74090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Sung, S.-J. and Pan, J., Accurate analytical structural stress and stress intensity factor solutions for similar and dissimilar spot welds in lap-shear specimens. Engineering Fracture Mechanics. 2017;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182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:265-286</a:t>
            </a:r>
          </a:p>
        </p:txBody>
      </p:sp>
    </p:spTree>
    <p:extLst>
      <p:ext uri="{BB962C8B-B14F-4D97-AF65-F5344CB8AC3E}">
        <p14:creationId xmlns:p14="http://schemas.microsoft.com/office/powerpoint/2010/main" val="34898430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Backup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C6C605-4388-4D1B-9074-5D1EED47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3877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CB3DB-6792-47BD-93CF-B70F0DF9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42" y="365127"/>
            <a:ext cx="8450096" cy="856572"/>
          </a:xfrm>
        </p:spPr>
        <p:txBody>
          <a:bodyPr>
            <a:noAutofit/>
          </a:bodyPr>
          <a:lstStyle/>
          <a:p>
            <a:r>
              <a:rPr lang="en-US" dirty="0"/>
              <a:t>K for Interface Crack between Two Layers</a:t>
            </a:r>
            <a:br>
              <a:rPr lang="en-US" dirty="0"/>
            </a:br>
            <a:r>
              <a:rPr lang="en-US" dirty="0"/>
              <a:t>of Dissimilar Materials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BC17E-C782-42C6-BB2C-F1BC215A8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42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33400" y="1676400"/>
          <a:ext cx="1439863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Equation" r:id="rId3" imgW="812447" imgH="215806" progId="Equation.3">
                  <p:embed/>
                </p:oleObj>
              </mc:Choice>
              <mc:Fallback>
                <p:oleObj name="Equation" r:id="rId3" imgW="812447" imgH="215806" progId="Equation.3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76400"/>
                        <a:ext cx="1439863" cy="38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33400" y="2362200"/>
          <a:ext cx="2792413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Equation" r:id="rId5" imgW="1625600" imgH="508000" progId="Equation.3">
                  <p:embed/>
                </p:oleObj>
              </mc:Choice>
              <mc:Fallback>
                <p:oleObj name="Equation" r:id="rId5" imgW="1625600" imgH="508000" progId="Equation.3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362200"/>
                        <a:ext cx="2792413" cy="877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15913" y="3314700"/>
          <a:ext cx="5253037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4" name="Equation" r:id="rId7" imgW="3403600" imgH="571500" progId="Equation.3">
                  <p:embed/>
                </p:oleObj>
              </mc:Choice>
              <mc:Fallback>
                <p:oleObj name="Equation" r:id="rId7" imgW="3403600" imgH="571500" progId="Equation.3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314700"/>
                        <a:ext cx="5253037" cy="881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533400" y="4495800"/>
          <a:ext cx="13350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5" name="Equation" r:id="rId9" imgW="774364" imgH="228501" progId="Equation.3">
                  <p:embed/>
                </p:oleObj>
              </mc:Choice>
              <mc:Fallback>
                <p:oleObj name="Equation" r:id="rId9" imgW="774364" imgH="228501" progId="Equation.3">
                  <p:embed/>
                  <p:pic>
                    <p:nvPicPr>
                      <p:cNvPr id="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495800"/>
                        <a:ext cx="1335088" cy="39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533400" y="5176838"/>
          <a:ext cx="12430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Equation" r:id="rId11" imgW="723586" imgH="228501" progId="Equation.3">
                  <p:embed/>
                </p:oleObj>
              </mc:Choice>
              <mc:Fallback>
                <p:oleObj name="Equation" r:id="rId11" imgW="723586" imgH="228501" progId="Equation.3">
                  <p:embed/>
                  <p:pic>
                    <p:nvPicPr>
                      <p:cNvPr id="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5176838"/>
                        <a:ext cx="1243013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533400" y="5867400"/>
          <a:ext cx="258762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Equation" r:id="rId13" imgW="1497950" imgH="431613" progId="Equation.3">
                  <p:embed/>
                </p:oleObj>
              </mc:Choice>
              <mc:Fallback>
                <p:oleObj name="Equation" r:id="rId13" imgW="1497950" imgH="431613" progId="Equation.3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5867400"/>
                        <a:ext cx="2587625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2743200" y="1676400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000">
                <a:solidFill>
                  <a:srgbClr val="0066FF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66FF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66FF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66FF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FF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</a:rPr>
              <a:t>(Rice, JAM, 1988)</a:t>
            </a:r>
          </a:p>
        </p:txBody>
      </p:sp>
      <p:pic>
        <p:nvPicPr>
          <p:cNvPr id="14" name="Picture 3" descr="interface crack regions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0"/>
            <a:ext cx="3048000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2" descr="Stripmodel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2" t="-5000" r="-1552" b="-5000"/>
          <a:stretch>
            <a:fillRect/>
          </a:stretch>
        </p:blipFill>
        <p:spPr bwMode="auto">
          <a:xfrm>
            <a:off x="3733800" y="4607426"/>
            <a:ext cx="5113338" cy="16922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91626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60638" y="1419398"/>
            <a:ext cx="7886700" cy="4707927"/>
          </a:xfrm>
        </p:spPr>
        <p:txBody>
          <a:bodyPr/>
          <a:lstStyle/>
          <a:p>
            <a:r>
              <a:rPr lang="en-US" dirty="0"/>
              <a:t>The local k solutions are scaled by the global K solutions either by the analytical solutions or finite element analyses.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5CB3DB-6792-47BD-93CF-B70F0DF9D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Global K for Main Cracks and Local k for Kinked Cracks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BC17E-C782-42C6-BB2C-F1BC215A8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43</a:t>
            </a:fld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493377"/>
              </p:ext>
            </p:extLst>
          </p:nvPr>
        </p:nvGraphicFramePr>
        <p:xfrm>
          <a:off x="2318895" y="4993532"/>
          <a:ext cx="4265578" cy="1138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Equation" r:id="rId3" imgW="3340100" imgH="889000" progId="Equation.3">
                  <p:embed/>
                </p:oleObj>
              </mc:Choice>
              <mc:Fallback>
                <p:oleObj name="Equation" r:id="rId3" imgW="3340100" imgH="889000" progId="Equation.3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8895" y="4993532"/>
                        <a:ext cx="4265578" cy="11388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9" descr="kin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11" y="2637417"/>
            <a:ext cx="3257922" cy="232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078424" y="6168008"/>
            <a:ext cx="2746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Cotterell</a:t>
            </a:r>
            <a:r>
              <a:rPr lang="en-US" dirty="0"/>
              <a:t> and Rice, IJF, 1980</a:t>
            </a:r>
          </a:p>
        </p:txBody>
      </p:sp>
      <p:pic>
        <p:nvPicPr>
          <p:cNvPr id="13" name="Picture 2" descr="35_Fig7b_T53_(3)_partial_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6" b="20966"/>
          <a:stretch>
            <a:fillRect/>
          </a:stretch>
        </p:blipFill>
        <p:spPr bwMode="auto">
          <a:xfrm>
            <a:off x="5062162" y="3142520"/>
            <a:ext cx="3346212" cy="1310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4233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CB3DB-6792-47BD-93CF-B70F0DF9D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6650A-1502-4A69-AA41-7523D52B76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6"/>
            <a:ext cx="7886700" cy="5027180"/>
          </a:xfrm>
        </p:spPr>
        <p:txBody>
          <a:bodyPr>
            <a:normAutofit/>
          </a:bodyPr>
          <a:lstStyle/>
          <a:p>
            <a:r>
              <a:rPr lang="en-US" dirty="0"/>
              <a:t>In this study, the analytical stress intensity factor solutions for spot welds in lap-shear specimens are derived with consideration of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Different loading conditions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Different thicknesses and materials of the upper and lower sheets</a:t>
            </a:r>
          </a:p>
          <a:p>
            <a:r>
              <a:rPr lang="en-US" dirty="0"/>
              <a:t>The corresponding finite element analyses are also conducted to benchmark the analytical solutions.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5FDED-B8A0-4147-9B46-160772CD5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409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</a:t>
            </a:r>
            <a:r>
              <a:rPr lang="en-US" baseline="-25000" dirty="0"/>
              <a:t>1</a:t>
            </a:r>
            <a:r>
              <a:rPr lang="en-US" dirty="0"/>
              <a:t> and K</a:t>
            </a:r>
            <a:r>
              <a:rPr lang="en-US" baseline="-25000" dirty="0"/>
              <a:t>2</a:t>
            </a:r>
            <a:r>
              <a:rPr lang="en-US" dirty="0"/>
              <a:t> Solutions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85BEBC-D732-4480-897B-857AD0B24B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Zhang’s paper, the K</a:t>
            </a:r>
            <a:r>
              <a:rPr lang="en-US" baseline="-25000" dirty="0"/>
              <a:t>1</a:t>
            </a:r>
            <a:r>
              <a:rPr lang="en-US" dirty="0"/>
              <a:t> and K</a:t>
            </a:r>
            <a:r>
              <a:rPr lang="en-US" baseline="-25000" dirty="0"/>
              <a:t>2</a:t>
            </a:r>
            <a:r>
              <a:rPr lang="en-US" dirty="0"/>
              <a:t> solutions can be expressed in terms of four normal structural stresses near the crack tip.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891ECA-035C-45D7-8F88-326FF2647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6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7E0A3C-B002-4B45-96BD-C3CD6AE2F78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01" y="2689303"/>
            <a:ext cx="4663852" cy="33981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0D91B9-E3A9-42A7-88BF-FE02A1ED5BD9}"/>
              </a:ext>
            </a:extLst>
          </p:cNvPr>
          <p:cNvSpPr txBox="1"/>
          <p:nvPr/>
        </p:nvSpPr>
        <p:spPr>
          <a:xfrm>
            <a:off x="527049" y="6238905"/>
            <a:ext cx="7409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Zhang, S., Stress intensities derived from stresses around a spot weld. International Journal of Fracture. 1999;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99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(4):239-257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9CA354-F79D-4C18-A30F-1B1DE3CC6527}"/>
              </a:ext>
            </a:extLst>
          </p:cNvPr>
          <p:cNvSpPr txBox="1"/>
          <p:nvPr/>
        </p:nvSpPr>
        <p:spPr>
          <a:xfrm>
            <a:off x="6065851" y="3246130"/>
            <a:ext cx="787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Upper sheet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76BC2B-1BA1-4650-8073-C912B2A1732F}"/>
              </a:ext>
            </a:extLst>
          </p:cNvPr>
          <p:cNvSpPr txBox="1"/>
          <p:nvPr/>
        </p:nvSpPr>
        <p:spPr>
          <a:xfrm>
            <a:off x="6109462" y="4126122"/>
            <a:ext cx="787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Lower sheet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90C0B6-3D04-4534-BB8F-489FAB192EC2}"/>
              </a:ext>
            </a:extLst>
          </p:cNvPr>
          <p:cNvSpPr txBox="1"/>
          <p:nvPr/>
        </p:nvSpPr>
        <p:spPr>
          <a:xfrm>
            <a:off x="3869286" y="3144099"/>
            <a:ext cx="724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outer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9B6DB6-7867-4814-BDE6-38CC0EF7EA98}"/>
              </a:ext>
            </a:extLst>
          </p:cNvPr>
          <p:cNvSpPr txBox="1"/>
          <p:nvPr/>
        </p:nvSpPr>
        <p:spPr>
          <a:xfrm>
            <a:off x="1816255" y="3815048"/>
            <a:ext cx="745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Crack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9CF5C0-AB22-45F9-82FD-806D4DFD1201}"/>
              </a:ext>
            </a:extLst>
          </p:cNvPr>
          <p:cNvSpPr txBox="1"/>
          <p:nvPr/>
        </p:nvSpPr>
        <p:spPr>
          <a:xfrm>
            <a:off x="4231568" y="2689303"/>
            <a:ext cx="1034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Crack tip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D6C959-6FCE-4CE0-B1B0-BFE89C5721C2}"/>
              </a:ext>
            </a:extLst>
          </p:cNvPr>
          <p:cNvSpPr txBox="1"/>
          <p:nvPr/>
        </p:nvSpPr>
        <p:spPr>
          <a:xfrm>
            <a:off x="3869286" y="3815048"/>
            <a:ext cx="724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inner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48ABC0-9A0E-41AE-BD35-44A7947CFFCF}"/>
              </a:ext>
            </a:extLst>
          </p:cNvPr>
          <p:cNvSpPr txBox="1"/>
          <p:nvPr/>
        </p:nvSpPr>
        <p:spPr>
          <a:xfrm>
            <a:off x="3869286" y="4044488"/>
            <a:ext cx="724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inner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F3ABCC-CE3D-400B-A2DB-3893DDCA0B1C}"/>
              </a:ext>
            </a:extLst>
          </p:cNvPr>
          <p:cNvSpPr txBox="1"/>
          <p:nvPr/>
        </p:nvSpPr>
        <p:spPr>
          <a:xfrm>
            <a:off x="3869286" y="5404647"/>
            <a:ext cx="724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outer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65DAFB7-16F9-4198-9290-47C1556EE840}"/>
              </a:ext>
            </a:extLst>
          </p:cNvPr>
          <p:cNvCxnSpPr>
            <a:cxnSpLocks/>
          </p:cNvCxnSpPr>
          <p:nvPr/>
        </p:nvCxnSpPr>
        <p:spPr>
          <a:xfrm>
            <a:off x="2456954" y="3999714"/>
            <a:ext cx="373710" cy="126408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0DBA866-F172-473F-9799-A8DAE9CCEDAD}"/>
              </a:ext>
            </a:extLst>
          </p:cNvPr>
          <p:cNvCxnSpPr>
            <a:cxnSpLocks/>
          </p:cNvCxnSpPr>
          <p:nvPr/>
        </p:nvCxnSpPr>
        <p:spPr>
          <a:xfrm>
            <a:off x="4816715" y="3058635"/>
            <a:ext cx="215963" cy="1067487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064D0C88-C646-4A31-B9F0-AE0DE5EB45BE}"/>
              </a:ext>
            </a:extLst>
          </p:cNvPr>
          <p:cNvSpPr/>
          <p:nvPr/>
        </p:nvSpPr>
        <p:spPr>
          <a:xfrm>
            <a:off x="3568700" y="2736849"/>
            <a:ext cx="254000" cy="197381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1C9E279-62C3-4E26-8D69-277C5D4E36EF}"/>
              </a:ext>
            </a:extLst>
          </p:cNvPr>
          <p:cNvSpPr/>
          <p:nvPr/>
        </p:nvSpPr>
        <p:spPr>
          <a:xfrm>
            <a:off x="2846495" y="3892461"/>
            <a:ext cx="254000" cy="197381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75AFE6-5BE1-4030-9266-06951D5CBA5E}"/>
              </a:ext>
            </a:extLst>
          </p:cNvPr>
          <p:cNvSpPr/>
          <p:nvPr/>
        </p:nvSpPr>
        <p:spPr>
          <a:xfrm>
            <a:off x="3162300" y="4145681"/>
            <a:ext cx="213044" cy="197381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F959FBD-CDFA-4AE0-8899-04204D8CCCA6}"/>
              </a:ext>
            </a:extLst>
          </p:cNvPr>
          <p:cNvSpPr/>
          <p:nvPr/>
        </p:nvSpPr>
        <p:spPr>
          <a:xfrm>
            <a:off x="3355656" y="5713449"/>
            <a:ext cx="213044" cy="197381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33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</a:t>
            </a:r>
            <a:r>
              <a:rPr lang="en-US" baseline="-25000" dirty="0"/>
              <a:t>1</a:t>
            </a:r>
            <a:r>
              <a:rPr lang="en-US" dirty="0"/>
              <a:t> and K</a:t>
            </a:r>
            <a:r>
              <a:rPr lang="en-US" baseline="-25000" dirty="0"/>
              <a:t>2</a:t>
            </a:r>
            <a:r>
              <a:rPr lang="en-US" dirty="0"/>
              <a:t> Solutions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85BEBC-D732-4480-897B-857AD0B24B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These K</a:t>
            </a:r>
            <a:r>
              <a:rPr lang="en-US" baseline="-25000" dirty="0"/>
              <a:t>1</a:t>
            </a:r>
            <a:r>
              <a:rPr lang="en-US" dirty="0"/>
              <a:t> and K</a:t>
            </a:r>
            <a:r>
              <a:rPr lang="en-US" baseline="-25000" dirty="0"/>
              <a:t>2</a:t>
            </a:r>
            <a:r>
              <a:rPr lang="en-US" dirty="0"/>
              <a:t> solutions can be used for different materials and thicknesses of the upper and lower sheets.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891ECA-035C-45D7-8F88-326FF2647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EBAC2E4-BC5E-4D03-B3F6-C78D0B7A10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155964"/>
              </p:ext>
            </p:extLst>
          </p:nvPr>
        </p:nvGraphicFramePr>
        <p:xfrm>
          <a:off x="4703958" y="2735374"/>
          <a:ext cx="3395790" cy="2549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4" name="Equation" r:id="rId3" imgW="3771720" imgH="2831760" progId="Equation.3">
                  <p:embed/>
                </p:oleObj>
              </mc:Choice>
              <mc:Fallback>
                <p:oleObj name="Equation" r:id="rId3" imgW="3771720" imgH="28317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3958" y="2735374"/>
                        <a:ext cx="3395790" cy="2549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71CE1668-BDEE-4B53-B060-0BB368B3AE75}"/>
              </a:ext>
            </a:extLst>
          </p:cNvPr>
          <p:cNvGrpSpPr/>
          <p:nvPr/>
        </p:nvGrpSpPr>
        <p:grpSpPr>
          <a:xfrm>
            <a:off x="1219952" y="5632921"/>
            <a:ext cx="2734691" cy="369332"/>
            <a:chOff x="5582356" y="3078797"/>
            <a:chExt cx="2734691" cy="369332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B94002D0-B26F-4F47-8762-5C0D8BF7FCA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16697429"/>
                </p:ext>
              </p:extLst>
            </p:nvPr>
          </p:nvGraphicFramePr>
          <p:xfrm>
            <a:off x="5582356" y="3192991"/>
            <a:ext cx="180172" cy="1800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05" name="Equation" r:id="rId5" imgW="133461" imgH="133341" progId="Equation.3">
                    <p:embed/>
                  </p:oleObj>
                </mc:Choice>
                <mc:Fallback>
                  <p:oleObj name="Equation" r:id="rId5" imgW="133461" imgH="133341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582356" y="3192991"/>
                          <a:ext cx="180172" cy="1800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93E7DB1-3218-4AEA-9164-718EB6D1E0AE}"/>
                </a:ext>
              </a:extLst>
            </p:cNvPr>
            <p:cNvSpPr txBox="1"/>
            <p:nvPr/>
          </p:nvSpPr>
          <p:spPr>
            <a:xfrm>
              <a:off x="5788336" y="3078797"/>
              <a:ext cx="25287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: </a:t>
              </a:r>
              <a:r>
                <a:rPr lang="en-US" dirty="0" err="1"/>
                <a:t>bimaterial</a:t>
              </a:r>
              <a:r>
                <a:rPr lang="en-US" dirty="0"/>
                <a:t> constant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CCD9B7B-3660-4DDC-8F82-A678164C9D45}"/>
              </a:ext>
            </a:extLst>
          </p:cNvPr>
          <p:cNvGrpSpPr/>
          <p:nvPr/>
        </p:nvGrpSpPr>
        <p:grpSpPr>
          <a:xfrm>
            <a:off x="1219952" y="5931318"/>
            <a:ext cx="2734691" cy="369332"/>
            <a:chOff x="5582356" y="3552635"/>
            <a:chExt cx="2734691" cy="369332"/>
          </a:xfrm>
        </p:grpSpPr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00037382-635F-4C4B-8AE8-A39249AC732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82589132"/>
                </p:ext>
              </p:extLst>
            </p:nvPr>
          </p:nvGraphicFramePr>
          <p:xfrm>
            <a:off x="7355022" y="3613992"/>
            <a:ext cx="962025" cy="307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06" name="Equation" r:id="rId7" imgW="711000" imgH="228600" progId="Equation.3">
                    <p:embed/>
                  </p:oleObj>
                </mc:Choice>
                <mc:Fallback>
                  <p:oleObj name="Equation" r:id="rId7" imgW="7110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355022" y="3613992"/>
                          <a:ext cx="962025" cy="307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8EDC08B-8373-4FF3-BF51-63847E8C9837}"/>
                </a:ext>
              </a:extLst>
            </p:cNvPr>
            <p:cNvSpPr txBox="1"/>
            <p:nvPr/>
          </p:nvSpPr>
          <p:spPr>
            <a:xfrm>
              <a:off x="5788336" y="3552635"/>
              <a:ext cx="1616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: modulus ratio</a:t>
              </a:r>
            </a:p>
          </p:txBody>
        </p:sp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F72C5047-8767-481C-9FD0-6162A701D9D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0861244"/>
                </p:ext>
              </p:extLst>
            </p:nvPr>
          </p:nvGraphicFramePr>
          <p:xfrm>
            <a:off x="5582356" y="3638082"/>
            <a:ext cx="171450" cy="222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07" name="Equation" r:id="rId9" imgW="126720" imgH="164880" progId="Equation.3">
                    <p:embed/>
                  </p:oleObj>
                </mc:Choice>
                <mc:Fallback>
                  <p:oleObj name="Equation" r:id="rId9" imgW="126720" imgH="164880" progId="Equation.3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00037382-635F-4C4B-8AE8-A39249AC732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582356" y="3638082"/>
                          <a:ext cx="171450" cy="222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793AA22-07D8-4163-906A-E224DE22DF6D}"/>
              </a:ext>
            </a:extLst>
          </p:cNvPr>
          <p:cNvGrpSpPr/>
          <p:nvPr/>
        </p:nvGrpSpPr>
        <p:grpSpPr>
          <a:xfrm>
            <a:off x="1219952" y="6212179"/>
            <a:ext cx="2474341" cy="369332"/>
            <a:chOff x="5582356" y="4026473"/>
            <a:chExt cx="2474341" cy="369332"/>
          </a:xfrm>
        </p:grpSpPr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1B6AB26A-4DCD-4E65-9FD3-7667A814F70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68483255"/>
                </p:ext>
              </p:extLst>
            </p:nvPr>
          </p:nvGraphicFramePr>
          <p:xfrm>
            <a:off x="5582356" y="4125413"/>
            <a:ext cx="188913" cy="239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08" name="Equation" r:id="rId11" imgW="139680" imgH="177480" progId="Equation.3">
                    <p:embed/>
                  </p:oleObj>
                </mc:Choice>
                <mc:Fallback>
                  <p:oleObj name="Equation" r:id="rId11" imgW="139680" imgH="1774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582356" y="4125413"/>
                          <a:ext cx="188913" cy="2397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7EBCF017-D4A8-4291-98D6-5763083117A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72230012"/>
                </p:ext>
              </p:extLst>
            </p:nvPr>
          </p:nvGraphicFramePr>
          <p:xfrm>
            <a:off x="7355022" y="4087830"/>
            <a:ext cx="701675" cy="307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09" name="Equation" r:id="rId13" imgW="520560" imgH="228600" progId="Equation.3">
                    <p:embed/>
                  </p:oleObj>
                </mc:Choice>
                <mc:Fallback>
                  <p:oleObj name="Equation" r:id="rId13" imgW="520560" imgH="228600" progId="Equation.3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1B6AB26A-4DCD-4E65-9FD3-7667A814F70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355022" y="4087830"/>
                          <a:ext cx="701675" cy="307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A679CA4-EE8B-4079-BE85-1153DB3E93BD}"/>
                </a:ext>
              </a:extLst>
            </p:cNvPr>
            <p:cNvSpPr txBox="1"/>
            <p:nvPr/>
          </p:nvSpPr>
          <p:spPr>
            <a:xfrm>
              <a:off x="5788336" y="4026473"/>
              <a:ext cx="17152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: thickness ratio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EA7C526-FD68-4BA7-B150-3588AF828F70}"/>
              </a:ext>
            </a:extLst>
          </p:cNvPr>
          <p:cNvGrpSpPr/>
          <p:nvPr/>
        </p:nvGrpSpPr>
        <p:grpSpPr>
          <a:xfrm>
            <a:off x="4445318" y="5632921"/>
            <a:ext cx="3397521" cy="923330"/>
            <a:chOff x="5582356" y="4500311"/>
            <a:chExt cx="3397521" cy="923330"/>
          </a:xfrm>
        </p:grpSpPr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760C6DC0-0780-41A9-A89A-0CF974F2F83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98403644"/>
                </p:ext>
              </p:extLst>
            </p:nvPr>
          </p:nvGraphicFramePr>
          <p:xfrm>
            <a:off x="5582356" y="4630208"/>
            <a:ext cx="205980" cy="1800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10" name="Equation" r:id="rId15" imgW="152578" imgH="133341" progId="Equation.3">
                    <p:embed/>
                  </p:oleObj>
                </mc:Choice>
                <mc:Fallback>
                  <p:oleObj name="Equation" r:id="rId15" imgW="152578" imgH="133341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5582356" y="4630208"/>
                          <a:ext cx="205980" cy="1800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B97E7F7-96DD-48AC-8B0B-3C98BC55B0C5}"/>
                </a:ext>
              </a:extLst>
            </p:cNvPr>
            <p:cNvSpPr txBox="1"/>
            <p:nvPr/>
          </p:nvSpPr>
          <p:spPr>
            <a:xfrm>
              <a:off x="5788335" y="4500311"/>
              <a:ext cx="319154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17475" indent="-117475"/>
              <a:r>
                <a:rPr lang="en-US" dirty="0"/>
                <a:t>: angular quantity</a:t>
              </a:r>
              <a:br>
                <a:rPr lang="en-US" dirty="0"/>
              </a:br>
              <a:r>
                <a:rPr lang="en-US" dirty="0"/>
                <a:t>(related to material properties and thickness ratio)</a:t>
              </a:r>
            </a:p>
          </p:txBody>
        </p:sp>
      </p:grp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32507AB-4061-487B-B81E-37CCB82774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930179"/>
              </p:ext>
            </p:extLst>
          </p:nvPr>
        </p:nvGraphicFramePr>
        <p:xfrm>
          <a:off x="786653" y="2735374"/>
          <a:ext cx="3086100" cy="2548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1" name="Equation" r:id="rId17" imgW="3429000" imgH="2831760" progId="Equation.3">
                  <p:embed/>
                </p:oleObj>
              </mc:Choice>
              <mc:Fallback>
                <p:oleObj name="Equation" r:id="rId17" imgW="3429000" imgH="2831760" progId="Equation.3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85CB69A-E5D6-4749-9D63-1631E567E3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6653" y="2735374"/>
                        <a:ext cx="3086100" cy="25485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A2D950D-7E6E-4D31-AAB5-0677A27DE8FA}"/>
              </a:ext>
            </a:extLst>
          </p:cNvPr>
          <p:cNvCxnSpPr>
            <a:cxnSpLocks/>
          </p:cNvCxnSpPr>
          <p:nvPr/>
        </p:nvCxnSpPr>
        <p:spPr>
          <a:xfrm>
            <a:off x="4288355" y="2667821"/>
            <a:ext cx="0" cy="282485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56E4CDD-87B8-4374-8379-29A27C3A1250}"/>
              </a:ext>
            </a:extLst>
          </p:cNvPr>
          <p:cNvGrpSpPr/>
          <p:nvPr/>
        </p:nvGrpSpPr>
        <p:grpSpPr>
          <a:xfrm>
            <a:off x="3201520" y="3373460"/>
            <a:ext cx="4914103" cy="1759398"/>
            <a:chOff x="3201520" y="3373460"/>
            <a:chExt cx="4914103" cy="1759398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3BB124A-E150-42D1-B294-6091D9E13AE7}"/>
                </a:ext>
              </a:extLst>
            </p:cNvPr>
            <p:cNvSpPr/>
            <p:nvPr/>
          </p:nvSpPr>
          <p:spPr>
            <a:xfrm>
              <a:off x="3201520" y="3373460"/>
              <a:ext cx="213193" cy="212703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ECEE923-33E3-4EF3-B3DB-09536F9CA17C}"/>
                </a:ext>
              </a:extLst>
            </p:cNvPr>
            <p:cNvSpPr/>
            <p:nvPr/>
          </p:nvSpPr>
          <p:spPr>
            <a:xfrm>
              <a:off x="3236858" y="3893788"/>
              <a:ext cx="213193" cy="212703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56C7AE0-112F-49E1-99D3-213F879E5059}"/>
                </a:ext>
              </a:extLst>
            </p:cNvPr>
            <p:cNvSpPr/>
            <p:nvPr/>
          </p:nvSpPr>
          <p:spPr>
            <a:xfrm>
              <a:off x="3680004" y="4398614"/>
              <a:ext cx="192749" cy="212703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0BC3FC5-CCF4-46DD-8BB8-CBE0753C3843}"/>
                </a:ext>
              </a:extLst>
            </p:cNvPr>
            <p:cNvSpPr/>
            <p:nvPr/>
          </p:nvSpPr>
          <p:spPr>
            <a:xfrm>
              <a:off x="3395662" y="4920155"/>
              <a:ext cx="195264" cy="212703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71ABB4D-3413-431D-8CC7-8DA0C6EDC994}"/>
                </a:ext>
              </a:extLst>
            </p:cNvPr>
            <p:cNvSpPr/>
            <p:nvPr/>
          </p:nvSpPr>
          <p:spPr>
            <a:xfrm>
              <a:off x="7444390" y="3373460"/>
              <a:ext cx="213193" cy="212703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FC096D5-F56D-4628-80E3-A946EAEF9339}"/>
                </a:ext>
              </a:extLst>
            </p:cNvPr>
            <p:cNvSpPr/>
            <p:nvPr/>
          </p:nvSpPr>
          <p:spPr>
            <a:xfrm>
              <a:off x="7473378" y="3893788"/>
              <a:ext cx="213193" cy="212703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3E9E199-A349-4914-AC49-59D1006DBFA5}"/>
                </a:ext>
              </a:extLst>
            </p:cNvPr>
            <p:cNvSpPr/>
            <p:nvPr/>
          </p:nvSpPr>
          <p:spPr>
            <a:xfrm>
              <a:off x="7922874" y="4398614"/>
              <a:ext cx="192749" cy="212703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B4B550F-215E-460F-A89B-F3C8C36F28C5}"/>
                </a:ext>
              </a:extLst>
            </p:cNvPr>
            <p:cNvSpPr/>
            <p:nvPr/>
          </p:nvSpPr>
          <p:spPr>
            <a:xfrm>
              <a:off x="7632182" y="4920155"/>
              <a:ext cx="195264" cy="212703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412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Pinned and Clamped Loading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AB4D-D0B6-4995-8180-7F60A2EED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9037"/>
            <a:ext cx="7886700" cy="2085196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Most of lap-shear specimens are tested under clamped loading conditions due to the availability of commercial specimen grips.</a:t>
            </a:r>
          </a:p>
          <a:p>
            <a:r>
              <a:rPr lang="en-US" sz="2400" dirty="0"/>
              <a:t>Simple forms of the analytical solutions of stress intensity factors are only derived under pinned loading conditions due to its simplicity.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0ED7B9-DF03-493B-A9CE-3443E1B8E784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0" t="64383" r="12449" b="6598"/>
          <a:stretch/>
        </p:blipFill>
        <p:spPr bwMode="auto">
          <a:xfrm>
            <a:off x="370602" y="5585564"/>
            <a:ext cx="4058892" cy="8335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577081-8905-4DE6-BCE2-1CEB2EF11E6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9" t="67806" r="15563" b="5775"/>
          <a:stretch/>
        </p:blipFill>
        <p:spPr bwMode="auto">
          <a:xfrm>
            <a:off x="4944534" y="5576496"/>
            <a:ext cx="3836256" cy="7472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E9BFA6-8DB7-447A-B7C7-FB0394D9A69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02" y="4407125"/>
            <a:ext cx="4043908" cy="6106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DDF193-4293-46FC-87A3-F2A6DCAA3F7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534" y="4432178"/>
            <a:ext cx="3933383" cy="5944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D770C7E-A69C-429B-B5A7-B21680F93ACA}"/>
              </a:ext>
            </a:extLst>
          </p:cNvPr>
          <p:cNvSpPr txBox="1"/>
          <p:nvPr/>
        </p:nvSpPr>
        <p:spPr>
          <a:xfrm>
            <a:off x="916218" y="3752655"/>
            <a:ext cx="254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Pinned loading condition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6E332F-0EA7-498E-9F05-F50830BD02C4}"/>
              </a:ext>
            </a:extLst>
          </p:cNvPr>
          <p:cNvSpPr txBox="1"/>
          <p:nvPr/>
        </p:nvSpPr>
        <p:spPr>
          <a:xfrm>
            <a:off x="5493393" y="3752655"/>
            <a:ext cx="2738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Clamped loading condition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94C192C-88EB-4ED1-8345-1CC472CEA736}"/>
              </a:ext>
            </a:extLst>
          </p:cNvPr>
          <p:cNvCxnSpPr>
            <a:cxnSpLocks/>
          </p:cNvCxnSpPr>
          <p:nvPr/>
        </p:nvCxnSpPr>
        <p:spPr>
          <a:xfrm>
            <a:off x="4605867" y="4146764"/>
            <a:ext cx="0" cy="80090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8FC27C7-B543-41DE-B455-C1E854420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8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D806D5-07D8-4663-A73A-5C68AEFDBA88}"/>
              </a:ext>
            </a:extLst>
          </p:cNvPr>
          <p:cNvSpPr txBox="1"/>
          <p:nvPr/>
        </p:nvSpPr>
        <p:spPr>
          <a:xfrm>
            <a:off x="3724636" y="3777432"/>
            <a:ext cx="169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Same axial force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F173C01-BAC4-4D57-B7A9-211F7225ED49}"/>
              </a:ext>
            </a:extLst>
          </p:cNvPr>
          <p:cNvSpPr/>
          <p:nvPr/>
        </p:nvSpPr>
        <p:spPr>
          <a:xfrm>
            <a:off x="2297723" y="5576496"/>
            <a:ext cx="604010" cy="6040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445E315-3891-412F-850B-220CAB3D318D}"/>
              </a:ext>
            </a:extLst>
          </p:cNvPr>
          <p:cNvSpPr/>
          <p:nvPr/>
        </p:nvSpPr>
        <p:spPr>
          <a:xfrm>
            <a:off x="6740769" y="5513460"/>
            <a:ext cx="604010" cy="6040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173888-34C4-40D8-983B-F19370520AD4}"/>
              </a:ext>
            </a:extLst>
          </p:cNvPr>
          <p:cNvSpPr txBox="1"/>
          <p:nvPr/>
        </p:nvSpPr>
        <p:spPr>
          <a:xfrm>
            <a:off x="3178975" y="5249830"/>
            <a:ext cx="2915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Different deformation modes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E1B759-5244-49EE-B2C7-649263686BCE}"/>
              </a:ext>
            </a:extLst>
          </p:cNvPr>
          <p:cNvSpPr txBox="1"/>
          <p:nvPr/>
        </p:nvSpPr>
        <p:spPr>
          <a:xfrm>
            <a:off x="3089228" y="6425669"/>
            <a:ext cx="30852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Different structural stresses 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15291EE-963F-4434-85BD-174B21AD75B1}"/>
              </a:ext>
            </a:extLst>
          </p:cNvPr>
          <p:cNvCxnSpPr/>
          <p:nvPr/>
        </p:nvCxnSpPr>
        <p:spPr>
          <a:xfrm>
            <a:off x="2901733" y="6180506"/>
            <a:ext cx="554485" cy="2451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82D42EA-4527-4D9F-A88C-084364A265F7}"/>
              </a:ext>
            </a:extLst>
          </p:cNvPr>
          <p:cNvCxnSpPr/>
          <p:nvPr/>
        </p:nvCxnSpPr>
        <p:spPr>
          <a:xfrm flipH="1">
            <a:off x="5755517" y="6061211"/>
            <a:ext cx="897926" cy="4550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D6DDAE4-EF30-4989-8D11-4995DF86EC5D}"/>
              </a:ext>
            </a:extLst>
          </p:cNvPr>
          <p:cNvCxnSpPr>
            <a:cxnSpLocks/>
          </p:cNvCxnSpPr>
          <p:nvPr/>
        </p:nvCxnSpPr>
        <p:spPr>
          <a:xfrm>
            <a:off x="4605867" y="5645342"/>
            <a:ext cx="0" cy="80090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416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C478-6551-479A-B25A-E1419A9A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Body Diagrams of Specimens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770C7E-A69C-429B-B5A7-B21680F93ACA}"/>
              </a:ext>
            </a:extLst>
          </p:cNvPr>
          <p:cNvSpPr txBox="1"/>
          <p:nvPr/>
        </p:nvSpPr>
        <p:spPr>
          <a:xfrm>
            <a:off x="2654708" y="1464079"/>
            <a:ext cx="2899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Pinned loading condition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6E332F-0EA7-498E-9F05-F50830BD02C4}"/>
              </a:ext>
            </a:extLst>
          </p:cNvPr>
          <p:cNvSpPr txBox="1"/>
          <p:nvPr/>
        </p:nvSpPr>
        <p:spPr>
          <a:xfrm>
            <a:off x="2538135" y="4796711"/>
            <a:ext cx="3018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Clamped loading condition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94C192C-88EB-4ED1-8345-1CC472CEA736}"/>
              </a:ext>
            </a:extLst>
          </p:cNvPr>
          <p:cNvCxnSpPr>
            <a:cxnSpLocks/>
          </p:cNvCxnSpPr>
          <p:nvPr/>
        </p:nvCxnSpPr>
        <p:spPr>
          <a:xfrm>
            <a:off x="1230493" y="4663746"/>
            <a:ext cx="642308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8C37B9E4-1AAF-4E59-BDD2-9DE9B3578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003" y="2026385"/>
            <a:ext cx="5928751" cy="10996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A7206FC-5F61-42E6-958B-CA890B864D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2" y="3370711"/>
            <a:ext cx="7028438" cy="10996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FCBEEB6-D907-40F4-9463-9EDA437067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04" y="5189726"/>
            <a:ext cx="6349501" cy="1166625"/>
          </a:xfrm>
          <a:prstGeom prst="rect">
            <a:avLst/>
          </a:prstGeom>
        </p:spPr>
      </p:pic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BD24890D-05D9-453C-A4F4-82F1EBEF6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8C8D-636E-41E4-A39A-D5316929D9B4}" type="slidenum">
              <a:rPr lang="en-US" smtClean="0"/>
              <a:t>9</a:t>
            </a:fld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1DF885E-7782-457F-B3AA-36E35EA899D4}"/>
              </a:ext>
            </a:extLst>
          </p:cNvPr>
          <p:cNvSpPr/>
          <p:nvPr/>
        </p:nvSpPr>
        <p:spPr>
          <a:xfrm>
            <a:off x="6457950" y="3301760"/>
            <a:ext cx="1486340" cy="66821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571AF49-F2B4-4CE0-91C1-21BB4D8DED6E}"/>
              </a:ext>
            </a:extLst>
          </p:cNvPr>
          <p:cNvSpPr/>
          <p:nvPr/>
        </p:nvSpPr>
        <p:spPr>
          <a:xfrm>
            <a:off x="6255276" y="5056762"/>
            <a:ext cx="1358886" cy="80824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7F9CF3D-47DA-4156-BB10-A2E8EC4059BC}"/>
              </a:ext>
            </a:extLst>
          </p:cNvPr>
          <p:cNvSpPr/>
          <p:nvPr/>
        </p:nvSpPr>
        <p:spPr>
          <a:xfrm>
            <a:off x="334432" y="3464916"/>
            <a:ext cx="1486340" cy="66821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E347D16-713F-4EE6-9CF4-657D11F5E3BC}"/>
              </a:ext>
            </a:extLst>
          </p:cNvPr>
          <p:cNvSpPr/>
          <p:nvPr/>
        </p:nvSpPr>
        <p:spPr>
          <a:xfrm>
            <a:off x="611347" y="5217175"/>
            <a:ext cx="1358886" cy="80824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46C67D8-E160-44C4-A598-6A9C022C1E15}"/>
              </a:ext>
            </a:extLst>
          </p:cNvPr>
          <p:cNvSpPr txBox="1"/>
          <p:nvPr/>
        </p:nvSpPr>
        <p:spPr>
          <a:xfrm>
            <a:off x="7589375" y="5702257"/>
            <a:ext cx="1446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</a:t>
            </a:r>
            <a:r>
              <a:rPr lang="en-US" baseline="-25000" dirty="0">
                <a:solidFill>
                  <a:srgbClr val="FF0000"/>
                </a:solidFill>
              </a:rPr>
              <a:t>A</a:t>
            </a:r>
            <a:r>
              <a:rPr lang="en-US" dirty="0">
                <a:solidFill>
                  <a:srgbClr val="FF0000"/>
                </a:solidFill>
              </a:rPr>
              <a:t>,</a:t>
            </a:r>
            <a:r>
              <a:rPr lang="en-US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M</a:t>
            </a:r>
            <a:r>
              <a:rPr lang="en-US" baseline="-25000" dirty="0">
                <a:solidFill>
                  <a:srgbClr val="FF0000"/>
                </a:solidFill>
              </a:rPr>
              <a:t>B</a:t>
            </a:r>
            <a:r>
              <a:rPr lang="en-US" dirty="0">
                <a:solidFill>
                  <a:srgbClr val="FF0000"/>
                </a:solidFill>
              </a:rPr>
              <a:t> and V are unknown</a:t>
            </a:r>
          </a:p>
        </p:txBody>
      </p:sp>
    </p:spTree>
    <p:extLst>
      <p:ext uri="{BB962C8B-B14F-4D97-AF65-F5344CB8AC3E}">
        <p14:creationId xmlns:p14="http://schemas.microsoft.com/office/powerpoint/2010/main" val="338533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3559</TotalTime>
  <Words>2172</Words>
  <Application>Microsoft Office PowerPoint</Application>
  <PresentationFormat>On-screen Show (4:3)</PresentationFormat>
  <Paragraphs>627</Paragraphs>
  <Slides>43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5" baseType="lpstr">
      <vt:lpstr>MS Mincho</vt:lpstr>
      <vt:lpstr>SimSun</vt:lpstr>
      <vt:lpstr>新細明體</vt:lpstr>
      <vt:lpstr>Arial</vt:lpstr>
      <vt:lpstr>Calibri</vt:lpstr>
      <vt:lpstr>Calibri Light</vt:lpstr>
      <vt:lpstr>Cambria Math</vt:lpstr>
      <vt:lpstr>Cordia New</vt:lpstr>
      <vt:lpstr>Times New Roman</vt:lpstr>
      <vt:lpstr>Wingdings</vt:lpstr>
      <vt:lpstr>Office Theme</vt:lpstr>
      <vt:lpstr>Equation</vt:lpstr>
      <vt:lpstr>Analytical Stress Intensity Factor Solutions for Similar and Dissimilar Spot Welds in Lap-Shear Specimens under Clamped Loading Conditions</vt:lpstr>
      <vt:lpstr>Outline</vt:lpstr>
      <vt:lpstr>Introduction</vt:lpstr>
      <vt:lpstr>Introduction</vt:lpstr>
      <vt:lpstr>Introduction</vt:lpstr>
      <vt:lpstr>K1 and K2 Solutions</vt:lpstr>
      <vt:lpstr>K1 and K2 Solutions</vt:lpstr>
      <vt:lpstr>Pinned and Clamped Loading Conditions</vt:lpstr>
      <vt:lpstr>Free Body Diagrams of Specimens</vt:lpstr>
      <vt:lpstr>Free Body Diagrams of Welds</vt:lpstr>
      <vt:lpstr>Compatibility Conditions at Welds</vt:lpstr>
      <vt:lpstr>Compatibility Conditions at Welds</vt:lpstr>
      <vt:lpstr>Solutions for MD and ME</vt:lpstr>
      <vt:lpstr>Structural Stresses near the Welds</vt:lpstr>
      <vt:lpstr>Finite Element Model</vt:lpstr>
      <vt:lpstr>Mesh of the Finite Element Model</vt:lpstr>
      <vt:lpstr>Normalized Stress Intensity Factors</vt:lpstr>
      <vt:lpstr>Similar Fe/Fe Weld with δ = 1</vt:lpstr>
      <vt:lpstr>Dissimilar Mg/Fe Weld with δ = 1</vt:lpstr>
      <vt:lpstr>Dissimilar Mg/Fe Weld with δ = 1</vt:lpstr>
      <vt:lpstr>Spot Welds in 3-D Lap-Shear Specimens</vt:lpstr>
      <vt:lpstr>Free Body Diagrams of Specimens</vt:lpstr>
      <vt:lpstr>Clamped Conditions in 3-D</vt:lpstr>
      <vt:lpstr>Structural Stresses near the Welds in 3-D</vt:lpstr>
      <vt:lpstr>Decomposition of Loading</vt:lpstr>
      <vt:lpstr>Structural Stresses near the Spot Weld for Each Loading Case</vt:lpstr>
      <vt:lpstr>K1 and K2 Solutions</vt:lpstr>
      <vt:lpstr>Finite Element Model</vt:lpstr>
      <vt:lpstr>Mesh of the Finite Element Model</vt:lpstr>
      <vt:lpstr>Normalized Stress Intensity Factors</vt:lpstr>
      <vt:lpstr>Similar Weld (Fe/Fe)</vt:lpstr>
      <vt:lpstr>Dissimilar Weld (Mg/Fe)</vt:lpstr>
      <vt:lpstr>Dissimilar Weld (Mg/Fe)</vt:lpstr>
      <vt:lpstr>Conclusions</vt:lpstr>
      <vt:lpstr>Acknowledgement</vt:lpstr>
      <vt:lpstr>Appendix</vt:lpstr>
      <vt:lpstr>Revisiting Structural Stresses near the Spot Weld for Each Loading</vt:lpstr>
      <vt:lpstr>Accurate Structural Stresses near the Spot Weld for Each Loading Case</vt:lpstr>
      <vt:lpstr>Similar Weld (Fe/Fe)</vt:lpstr>
      <vt:lpstr>Dissimilar Weld (Mg/Fe)</vt:lpstr>
      <vt:lpstr>Backup</vt:lpstr>
      <vt:lpstr>K for Interface Crack between Two Layers of Dissimilar Materials</vt:lpstr>
      <vt:lpstr>Global K for Main Cracks and Local k for Kinked Cracks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Analytical and Computational Stress Intensity Factor Solutions for Similar and Dissimilar Spot Welds in Lap-Shear Specimens under Clamped Loading Conditions</dc:title>
  <dc:creator>Shin-Jang Sung</dc:creator>
  <cp:lastModifiedBy>Shin-Jang Sung</cp:lastModifiedBy>
  <cp:revision>155</cp:revision>
  <dcterms:created xsi:type="dcterms:W3CDTF">2017-09-04T07:58:13Z</dcterms:created>
  <dcterms:modified xsi:type="dcterms:W3CDTF">2017-10-10T17:19:09Z</dcterms:modified>
</cp:coreProperties>
</file>